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56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66" r:id="rId11"/>
    <p:sldId id="457" r:id="rId12"/>
    <p:sldId id="485" r:id="rId13"/>
    <p:sldId id="463" r:id="rId14"/>
    <p:sldId id="458" r:id="rId15"/>
    <p:sldId id="475" r:id="rId16"/>
    <p:sldId id="487" r:id="rId17"/>
    <p:sldId id="488" r:id="rId18"/>
    <p:sldId id="489" r:id="rId19"/>
    <p:sldId id="459" r:id="rId20"/>
    <p:sldId id="464" r:id="rId21"/>
    <p:sldId id="521" r:id="rId22"/>
    <p:sldId id="479" r:id="rId23"/>
    <p:sldId id="460" r:id="rId24"/>
    <p:sldId id="461" r:id="rId25"/>
    <p:sldId id="472" r:id="rId26"/>
    <p:sldId id="462" r:id="rId27"/>
    <p:sldId id="480" r:id="rId28"/>
    <p:sldId id="471" r:id="rId29"/>
    <p:sldId id="516" r:id="rId30"/>
    <p:sldId id="518" r:id="rId31"/>
    <p:sldId id="519" r:id="rId32"/>
    <p:sldId id="520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Lucida Sans" panose="020B0602030504020204" pitchFamily="34" charset="0"/>
      <p:regular r:id="rId45"/>
      <p:bold r:id="rId46"/>
      <p:italic r:id="rId47"/>
      <p:boldItalic r:id="rId4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DD3CB"/>
    <a:srgbClr val="100700"/>
    <a:srgbClr val="FDC0BB"/>
    <a:srgbClr val="E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6416" autoAdjust="0"/>
  </p:normalViewPr>
  <p:slideViewPr>
    <p:cSldViewPr snapToGrid="0">
      <p:cViewPr varScale="1">
        <p:scale>
          <a:sx n="151" d="100"/>
          <a:sy n="151" d="100"/>
        </p:scale>
        <p:origin x="79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e561d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e561d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9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What is the overall complexity of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9BB3385-2A63-4728-8559-7E73E949B75B}" type="slidenum">
              <a:rPr kumimoji="0" lang="en-US" altLang="en-US">
                <a:latin typeface="Lucida Sans" panose="020B0602030504020204" pitchFamily="34" charset="0"/>
              </a:rPr>
              <a:pPr>
                <a:spcBef>
                  <a:spcPct val="0"/>
                </a:spcBef>
              </a:pPr>
              <a:t>19</a:t>
            </a:fld>
            <a:endParaRPr kumimoji="0" lang="en-US" altLang="en-US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0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What is the overall complexity of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9BB3385-2A63-4728-8559-7E73E949B75B}" type="slidenum">
              <a:rPr kumimoji="0" lang="en-US" altLang="en-US">
                <a:latin typeface="Lucida Sans" panose="020B0602030504020204" pitchFamily="34" charset="0"/>
              </a:rPr>
              <a:pPr>
                <a:spcBef>
                  <a:spcPct val="0"/>
                </a:spcBef>
              </a:pPr>
              <a:t>20</a:t>
            </a:fld>
            <a:endParaRPr kumimoji="0" lang="en-US" altLang="en-US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4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6;p3">
            <a:extLst>
              <a:ext uri="{FF2B5EF4-FFF2-40B4-BE49-F238E27FC236}">
                <a16:creationId xmlns:a16="http://schemas.microsoft.com/office/drawing/2014/main" id="{521154EE-5245-4AAF-A19C-B38E8A5CAE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769"/>
            <a:ext cx="9143999" cy="51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447579-073F-42CD-AC65-DC845AE0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27" y="592547"/>
            <a:ext cx="4313144" cy="1790700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8BC3C6-6AAD-4368-BF86-5A8E3819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24" y="2827733"/>
            <a:ext cx="3405467" cy="144843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A98308-C20C-437F-B397-257B552A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5973B-07C0-4785-82D4-0FB4B43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7C7E-ED82-455B-BEAD-DCCC850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19;p3">
            <a:extLst>
              <a:ext uri="{FF2B5EF4-FFF2-40B4-BE49-F238E27FC236}">
                <a16:creationId xmlns:a16="http://schemas.microsoft.com/office/drawing/2014/main" id="{B400B4D4-CADC-4CB9-8F57-D2AB4142D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912" r="54024"/>
          <a:stretch/>
        </p:blipFill>
        <p:spPr>
          <a:xfrm>
            <a:off x="164728" y="4012598"/>
            <a:ext cx="1456778" cy="808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316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B3844-8A41-412E-B08A-37C78E99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1286E4-B0EC-4CF7-B366-5929FF0E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37C11D-690E-42EB-8403-EAFDA48D4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F95824-16FA-4155-B281-9F219738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A03920-6468-45A9-AE50-F40C0AC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743196-8500-4F13-A5AB-AA2EE2FB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600882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1220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4994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 preserve="1">
  <p:cSld name="1_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625" y="158129"/>
            <a:ext cx="8520600" cy="63152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850006"/>
            <a:ext cx="8520600" cy="371901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252000" lvl="0" indent="-252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5" name="Google Shape;42;p6">
            <a:extLst>
              <a:ext uri="{FF2B5EF4-FFF2-40B4-BE49-F238E27FC236}">
                <a16:creationId xmlns:a16="http://schemas.microsoft.com/office/drawing/2014/main" id="{41659955-C9E1-4AA7-BCBD-CCADB914F7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43CAEF-DBB2-4A15-BB6A-DCB06C85A977}"/>
              </a:ext>
            </a:extLst>
          </p:cNvPr>
          <p:cNvSpPr/>
          <p:nvPr/>
        </p:nvSpPr>
        <p:spPr>
          <a:xfrm>
            <a:off x="8299937" y="3261146"/>
            <a:ext cx="844063" cy="46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3457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22389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alt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5CB5-4681-46A9-B566-7843301D5DB4}" type="slidenum">
              <a:rPr lang="en-AU" altLang="es-PE" smtClean="0"/>
              <a:pPr/>
              <a:t>‹Nº›</a:t>
            </a:fld>
            <a:endParaRPr lang="en-AU" altLang="es-PE"/>
          </a:p>
        </p:txBody>
      </p:sp>
    </p:spTree>
    <p:extLst>
      <p:ext uri="{BB962C8B-B14F-4D97-AF65-F5344CB8AC3E}">
        <p14:creationId xmlns:p14="http://schemas.microsoft.com/office/powerpoint/2010/main" val="273722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12">
            <a:extLst>
              <a:ext uri="{FF2B5EF4-FFF2-40B4-BE49-F238E27FC236}">
                <a16:creationId xmlns:a16="http://schemas.microsoft.com/office/drawing/2014/main" id="{0941692D-1145-4175-8385-61D80996618C}"/>
              </a:ext>
            </a:extLst>
          </p:cNvPr>
          <p:cNvSpPr/>
          <p:nvPr/>
        </p:nvSpPr>
        <p:spPr>
          <a:xfrm>
            <a:off x="0" y="4519456"/>
            <a:ext cx="8824913" cy="633221"/>
          </a:xfrm>
          <a:custGeom>
            <a:avLst/>
            <a:gdLst/>
            <a:ahLst/>
            <a:cxnLst/>
            <a:rect l="l" t="t" r="r" b="b"/>
            <a:pathLst>
              <a:path w="11766550" h="844295" extrusionOk="0">
                <a:moveTo>
                  <a:pt x="0" y="0"/>
                </a:moveTo>
                <a:lnTo>
                  <a:pt x="11226800" y="0"/>
                </a:lnTo>
                <a:cubicBezTo>
                  <a:pt x="11410950" y="279315"/>
                  <a:pt x="11493500" y="412580"/>
                  <a:pt x="11766550" y="837945"/>
                </a:cubicBezTo>
                <a:lnTo>
                  <a:pt x="0" y="844295"/>
                </a:lnTo>
                <a:lnTo>
                  <a:pt x="0" y="0"/>
                </a:lnTo>
                <a:close/>
              </a:path>
            </a:pathLst>
          </a:custGeom>
          <a:solidFill>
            <a:srgbClr val="00A8E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06F35-487F-404B-ADFA-697BB715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80AAC0-B967-4B4C-90A1-5DC5649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86C0BD-363C-4394-A9FA-948A5FA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128729-1FAC-4074-9DC2-A4B5FB5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DDDE4-7145-4131-AC5B-1078F8B6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8" name="Google Shape;98;p12">
            <a:extLst>
              <a:ext uri="{FF2B5EF4-FFF2-40B4-BE49-F238E27FC236}">
                <a16:creationId xmlns:a16="http://schemas.microsoft.com/office/drawing/2014/main" id="{565300D3-CC02-4FDD-AC00-92178EAFB1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31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CCC9-EED1-43F7-BA28-02A85D99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F31881-427B-4EA8-95B6-E8CA85655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D601F3-EAF6-4B45-ABFA-473D7691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1AE90-06B6-4872-B76B-51BD4FA2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8C60F-465C-4979-A675-08784E4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94640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5421-0303-4A2D-9230-5E8B9694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B53F0-4D1F-401E-8429-B791BF1E1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1430B-E4B5-4554-9577-923B3000A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290FC2-7933-418A-AAE4-A000B11C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ECDFC-052D-41C6-A5F3-3C772BFC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8A97-AD20-482C-9DA1-A87BFC9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572186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07B54-83E0-438A-8A70-2BB7B18D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B7EA43-2D71-40DF-B12B-18993F1A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A9DF1-EEAC-471F-823A-3EE31725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0A843-5805-43BE-91D0-BE8DA283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9ABF3B-1C88-420A-B2A0-8DBADD7EB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7852ED-0FCB-456B-9331-AFD30028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81C57-9015-497A-8843-83F11FD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959ECC-4370-4750-916C-AD3732B6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464021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1;p10">
            <a:extLst>
              <a:ext uri="{FF2B5EF4-FFF2-40B4-BE49-F238E27FC236}">
                <a16:creationId xmlns:a16="http://schemas.microsoft.com/office/drawing/2014/main" id="{6885C29A-DFAA-407F-85D4-F0A21CA10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2863"/>
          <a:stretch/>
        </p:blipFill>
        <p:spPr>
          <a:xfrm>
            <a:off x="0" y="441154"/>
            <a:ext cx="9144000" cy="45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812C6B-A442-46B7-9556-200F98B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38" y="1798155"/>
            <a:ext cx="6636124" cy="994172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D0CA3F-D1A8-4EBF-8BA3-4A1C8A62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953B44-E615-4A02-95C9-685FBCB2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99482-9B85-48A1-9030-AF3E2776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800023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A5932E-53A7-4C7C-A525-D6FF1B2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56028-970C-4D49-9091-D527F392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69CCF6-2D41-4AF2-905B-B8468973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51442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57E6-091A-43C8-BFDA-0DE7BB3F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34D18-B963-4FD3-813E-BE5F0753D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EFE703-4832-4153-83B1-7D86F7E1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73B51B-2A69-4933-BD38-292A836F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2BEC3-B326-45BE-ABB3-148A6B04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27248B-F416-4714-82AB-5EE62120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717679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8A6EFE-7737-4A6D-8F33-DA07BC8D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11E98-B70E-43E0-9699-BBDB6064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49CEE-59F7-47FC-B06F-3E4B6135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246E-3CA8-4B11-9CEF-5A7ECF4B3382}" type="datetimeFigureOut">
              <a:rPr lang="es-PE" smtClean="0"/>
              <a:t>4/10/2022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F22A7-5EA5-4A71-9043-C9169D75B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C3B9B-F798-4F00-9F08-7B70C8164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‹Nº›</a:t>
            </a:fld>
            <a:endParaRPr lang="es-PE" dirty="0"/>
          </a:p>
        </p:txBody>
      </p:sp>
      <p:pic>
        <p:nvPicPr>
          <p:cNvPr id="7" name="Google Shape;42;p6">
            <a:extLst>
              <a:ext uri="{FF2B5EF4-FFF2-40B4-BE49-F238E27FC236}">
                <a16:creationId xmlns:a16="http://schemas.microsoft.com/office/drawing/2014/main" id="{1D5E2077-5D39-494C-AD10-2122D0228CA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1"/>
            <a:ext cx="9144000" cy="5143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90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stgrespro.com/blog/pgsql/426164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14400" y="1874113"/>
            <a:ext cx="4528434" cy="1049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4000" dirty="0"/>
              <a:t>Recuperación de la Información</a:t>
            </a:r>
            <a:br>
              <a:rPr lang="es" sz="4000" dirty="0"/>
            </a:b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Text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Document</a:t>
            </a:r>
            <a:r>
              <a:rPr lang="es-PE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3200" dirty="0" err="1">
                <a:solidFill>
                  <a:schemeClr val="bg2">
                    <a:lumMod val="50000"/>
                  </a:schemeClr>
                </a:solidFill>
              </a:rPr>
              <a:t>Retrieval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37591" y="2868339"/>
            <a:ext cx="337493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Semana 09</a:t>
            </a:r>
            <a:endParaRPr sz="2000"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114400" y="117725"/>
            <a:ext cx="88677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CS2702</a:t>
            </a:r>
            <a:r>
              <a:rPr lang="es" sz="2500" b="1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s" sz="2500" cap="small" dirty="0">
                <a:latin typeface="Calibri"/>
                <a:ea typeface="Calibri"/>
                <a:cs typeface="Calibri"/>
                <a:sym typeface="Calibri"/>
              </a:rPr>
              <a:t>Bases de Datos II</a:t>
            </a:r>
            <a:endParaRPr sz="294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062172" y="4039427"/>
            <a:ext cx="3753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Heider Sanchez </a:t>
            </a: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i="1" dirty="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hsanchez@utec.edu.pe</a:t>
            </a:r>
            <a:endParaRPr sz="1600" i="1" dirty="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0" y="62630"/>
            <a:ext cx="2422477" cy="6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 doblada 3">
            <a:extLst>
              <a:ext uri="{FF2B5EF4-FFF2-40B4-BE49-F238E27FC236}">
                <a16:creationId xmlns:a16="http://schemas.microsoft.com/office/drawing/2014/main" id="{C1D7B5F1-B92B-49F1-86E2-BD951B033F86}"/>
              </a:ext>
            </a:extLst>
          </p:cNvPr>
          <p:cNvSpPr/>
          <p:nvPr/>
        </p:nvSpPr>
        <p:spPr>
          <a:xfrm>
            <a:off x="1117600" y="451556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PE" dirty="0"/>
          </a:p>
        </p:txBody>
      </p:sp>
      <p:sp>
        <p:nvSpPr>
          <p:cNvPr id="6" name="Rectángulo: esquina doblada 5">
            <a:extLst>
              <a:ext uri="{FF2B5EF4-FFF2-40B4-BE49-F238E27FC236}">
                <a16:creationId xmlns:a16="http://schemas.microsoft.com/office/drawing/2014/main" id="{DCDB13EE-A6B2-4EF9-A948-47E43D8BDDAE}"/>
              </a:ext>
            </a:extLst>
          </p:cNvPr>
          <p:cNvSpPr/>
          <p:nvPr/>
        </p:nvSpPr>
        <p:spPr>
          <a:xfrm>
            <a:off x="2161823" y="431801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PE" dirty="0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74EDD948-8EFA-4346-B5E7-BCBCE9412415}"/>
              </a:ext>
            </a:extLst>
          </p:cNvPr>
          <p:cNvSpPr/>
          <p:nvPr/>
        </p:nvSpPr>
        <p:spPr>
          <a:xfrm>
            <a:off x="3206046" y="431801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PE" dirty="0"/>
          </a:p>
        </p:txBody>
      </p:sp>
      <p:sp>
        <p:nvSpPr>
          <p:cNvPr id="10" name="Rectángulo: esquina doblada 9">
            <a:extLst>
              <a:ext uri="{FF2B5EF4-FFF2-40B4-BE49-F238E27FC236}">
                <a16:creationId xmlns:a16="http://schemas.microsoft.com/office/drawing/2014/main" id="{2043DFC5-118A-49FA-A783-10EEA7D6B1AF}"/>
              </a:ext>
            </a:extLst>
          </p:cNvPr>
          <p:cNvSpPr/>
          <p:nvPr/>
        </p:nvSpPr>
        <p:spPr>
          <a:xfrm>
            <a:off x="4323645" y="431801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PE" dirty="0"/>
          </a:p>
        </p:txBody>
      </p:sp>
      <p:sp>
        <p:nvSpPr>
          <p:cNvPr id="12" name="Rectángulo: esquina doblada 11">
            <a:extLst>
              <a:ext uri="{FF2B5EF4-FFF2-40B4-BE49-F238E27FC236}">
                <a16:creationId xmlns:a16="http://schemas.microsoft.com/office/drawing/2014/main" id="{4202FC7B-FD77-4DF1-85C3-A37735295FF3}"/>
              </a:ext>
            </a:extLst>
          </p:cNvPr>
          <p:cNvSpPr/>
          <p:nvPr/>
        </p:nvSpPr>
        <p:spPr>
          <a:xfrm>
            <a:off x="5367868" y="412046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PE" dirty="0"/>
          </a:p>
        </p:txBody>
      </p:sp>
      <p:sp>
        <p:nvSpPr>
          <p:cNvPr id="14" name="Rectángulo: esquina doblada 13">
            <a:extLst>
              <a:ext uri="{FF2B5EF4-FFF2-40B4-BE49-F238E27FC236}">
                <a16:creationId xmlns:a16="http://schemas.microsoft.com/office/drawing/2014/main" id="{0C548B4E-F7EF-4704-A904-ADE8D8E565CB}"/>
              </a:ext>
            </a:extLst>
          </p:cNvPr>
          <p:cNvSpPr/>
          <p:nvPr/>
        </p:nvSpPr>
        <p:spPr>
          <a:xfrm>
            <a:off x="6392332" y="420512"/>
            <a:ext cx="914400" cy="9652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  <a:endParaRPr lang="es-PE" dirty="0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26463865-1486-4B35-BD8D-29CB4E86F40E}"/>
              </a:ext>
            </a:extLst>
          </p:cNvPr>
          <p:cNvSpPr/>
          <p:nvPr/>
        </p:nvSpPr>
        <p:spPr>
          <a:xfrm>
            <a:off x="259644" y="784578"/>
            <a:ext cx="592667" cy="321733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lecha: a la derecha con bandas 16">
            <a:extLst>
              <a:ext uri="{FF2B5EF4-FFF2-40B4-BE49-F238E27FC236}">
                <a16:creationId xmlns:a16="http://schemas.microsoft.com/office/drawing/2014/main" id="{1867106C-0C48-4556-B526-B996F402A2A0}"/>
              </a:ext>
            </a:extLst>
          </p:cNvPr>
          <p:cNvSpPr/>
          <p:nvPr/>
        </p:nvSpPr>
        <p:spPr>
          <a:xfrm>
            <a:off x="7529690" y="688622"/>
            <a:ext cx="592667" cy="321733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7B856C76-3406-408D-A178-B5ECA757795C}"/>
              </a:ext>
            </a:extLst>
          </p:cNvPr>
          <p:cNvSpPr/>
          <p:nvPr/>
        </p:nvSpPr>
        <p:spPr>
          <a:xfrm>
            <a:off x="2032000" y="1758998"/>
            <a:ext cx="316089" cy="42844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21" name="Tabla 19">
            <a:extLst>
              <a:ext uri="{FF2B5EF4-FFF2-40B4-BE49-F238E27FC236}">
                <a16:creationId xmlns:a16="http://schemas.microsoft.com/office/drawing/2014/main" id="{D38B4579-386A-457E-8ACB-9077A7BDF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50367"/>
              </p:ext>
            </p:extLst>
          </p:nvPr>
        </p:nvGraphicFramePr>
        <p:xfrm>
          <a:off x="1449223" y="2263165"/>
          <a:ext cx="1627000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453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828547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256822">
                <a:tc>
                  <a:txBody>
                    <a:bodyPr/>
                    <a:lstStyle/>
                    <a:p>
                      <a:r>
                        <a:rPr lang="es-ES" dirty="0" err="1"/>
                        <a:t>termId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DocId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2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5615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58832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47259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graphicFrame>
        <p:nvGraphicFramePr>
          <p:cNvPr id="23" name="Tabla 19">
            <a:extLst>
              <a:ext uri="{FF2B5EF4-FFF2-40B4-BE49-F238E27FC236}">
                <a16:creationId xmlns:a16="http://schemas.microsoft.com/office/drawing/2014/main" id="{4C39DE70-5778-4AB3-9D71-9EDDF13F9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9946"/>
              </p:ext>
            </p:extLst>
          </p:nvPr>
        </p:nvGraphicFramePr>
        <p:xfrm>
          <a:off x="3594803" y="2212776"/>
          <a:ext cx="1456260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234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687026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235783">
                <a:tc>
                  <a:txBody>
                    <a:bodyPr/>
                    <a:lstStyle/>
                    <a:p>
                      <a:r>
                        <a:rPr lang="es-ES" dirty="0" err="1"/>
                        <a:t>termId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DocId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34867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2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5615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47259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E4C37465-175D-4535-B4C3-AC0F739E56E1}"/>
              </a:ext>
            </a:extLst>
          </p:cNvPr>
          <p:cNvSpPr/>
          <p:nvPr/>
        </p:nvSpPr>
        <p:spPr>
          <a:xfrm>
            <a:off x="3250492" y="3129434"/>
            <a:ext cx="296334" cy="256822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29" name="Tabla 19">
            <a:extLst>
              <a:ext uri="{FF2B5EF4-FFF2-40B4-BE49-F238E27FC236}">
                <a16:creationId xmlns:a16="http://schemas.microsoft.com/office/drawing/2014/main" id="{C2474219-614D-4836-BEFE-F2BDEC0BC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42422"/>
              </p:ext>
            </p:extLst>
          </p:nvPr>
        </p:nvGraphicFramePr>
        <p:xfrm>
          <a:off x="5561885" y="2187446"/>
          <a:ext cx="140666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039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663630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235783">
                <a:tc>
                  <a:txBody>
                    <a:bodyPr/>
                    <a:lstStyle/>
                    <a:p>
                      <a:r>
                        <a:rPr lang="es-ES" dirty="0" err="1"/>
                        <a:t>termId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DocId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2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sp>
        <p:nvSpPr>
          <p:cNvPr id="31" name="Flecha: a la derecha con bandas 30">
            <a:extLst>
              <a:ext uri="{FF2B5EF4-FFF2-40B4-BE49-F238E27FC236}">
                <a16:creationId xmlns:a16="http://schemas.microsoft.com/office/drawing/2014/main" id="{B787610C-556B-4980-AA72-E81DFC2179F9}"/>
              </a:ext>
            </a:extLst>
          </p:cNvPr>
          <p:cNvSpPr/>
          <p:nvPr/>
        </p:nvSpPr>
        <p:spPr>
          <a:xfrm>
            <a:off x="5144199" y="3118299"/>
            <a:ext cx="296334" cy="256822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Flecha: a la derecha con bandas 32">
            <a:extLst>
              <a:ext uri="{FF2B5EF4-FFF2-40B4-BE49-F238E27FC236}">
                <a16:creationId xmlns:a16="http://schemas.microsoft.com/office/drawing/2014/main" id="{898F454E-33DB-4566-93FE-4F44E99F5772}"/>
              </a:ext>
            </a:extLst>
          </p:cNvPr>
          <p:cNvSpPr/>
          <p:nvPr/>
        </p:nvSpPr>
        <p:spPr>
          <a:xfrm rot="5400000">
            <a:off x="6261796" y="3789988"/>
            <a:ext cx="296334" cy="256822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Diagrama de flujo: disco magnético 33">
            <a:extLst>
              <a:ext uri="{FF2B5EF4-FFF2-40B4-BE49-F238E27FC236}">
                <a16:creationId xmlns:a16="http://schemas.microsoft.com/office/drawing/2014/main" id="{477A66FE-04FC-4D06-A467-FEA97FDEEC59}"/>
              </a:ext>
            </a:extLst>
          </p:cNvPr>
          <p:cNvSpPr/>
          <p:nvPr/>
        </p:nvSpPr>
        <p:spPr>
          <a:xfrm>
            <a:off x="5982405" y="4216792"/>
            <a:ext cx="812794" cy="6604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627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5" y="1315637"/>
            <a:ext cx="6793713" cy="30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098147" y="3226080"/>
            <a:ext cx="1382022" cy="4616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 err="1"/>
              <a:t>Sort</a:t>
            </a:r>
            <a:r>
              <a:rPr lang="es-PE" sz="1200" b="1" dirty="0"/>
              <a:t> and </a:t>
            </a:r>
            <a:r>
              <a:rPr lang="es-PE" sz="1200" b="1" dirty="0" err="1"/>
              <a:t>Build</a:t>
            </a:r>
            <a:r>
              <a:rPr lang="es-PE" sz="1200" b="1" dirty="0"/>
              <a:t> a local </a:t>
            </a:r>
            <a:r>
              <a:rPr lang="es-PE" sz="1200" b="1" dirty="0" err="1"/>
              <a:t>index</a:t>
            </a:r>
            <a:r>
              <a:rPr lang="es-PE" sz="1200" b="1" dirty="0"/>
              <a:t> </a:t>
            </a:r>
            <a:endParaRPr lang="en-US" sz="1200" b="1" dirty="0"/>
          </a:p>
        </p:txBody>
      </p:sp>
      <p:cxnSp>
        <p:nvCxnSpPr>
          <p:cNvPr id="6" name="Conector recto de flecha 5"/>
          <p:cNvCxnSpPr>
            <a:cxnSpLocks/>
            <a:stCxn id="4" idx="1"/>
          </p:cNvCxnSpPr>
          <p:nvPr/>
        </p:nvCxnSpPr>
        <p:spPr>
          <a:xfrm flipH="1" flipV="1">
            <a:off x="4719665" y="3411945"/>
            <a:ext cx="1378482" cy="4496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0833CFB-6B10-4CBF-856B-4BD68C070216}"/>
              </a:ext>
            </a:extLst>
          </p:cNvPr>
          <p:cNvSpPr txBox="1"/>
          <p:nvPr/>
        </p:nvSpPr>
        <p:spPr>
          <a:xfrm>
            <a:off x="197191" y="4677594"/>
            <a:ext cx="7700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solidFill>
                  <a:schemeClr val="tx2">
                    <a:lumMod val="50000"/>
                  </a:schemeClr>
                </a:solidFill>
              </a:rPr>
              <a:t>https://nlp.stanford.edu/IR-book/html/htmledition/blocked-sort-based-indexing-1.html</a:t>
            </a:r>
          </a:p>
        </p:txBody>
      </p:sp>
      <p:graphicFrame>
        <p:nvGraphicFramePr>
          <p:cNvPr id="3" name="Tabla 19">
            <a:extLst>
              <a:ext uri="{FF2B5EF4-FFF2-40B4-BE49-F238E27FC236}">
                <a16:creationId xmlns:a16="http://schemas.microsoft.com/office/drawing/2014/main" id="{DFC20608-4FAE-4511-9301-0B99AEBE9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119640"/>
              </p:ext>
            </p:extLst>
          </p:nvPr>
        </p:nvGraphicFramePr>
        <p:xfrm>
          <a:off x="7480168" y="1521276"/>
          <a:ext cx="1139805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61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80444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123820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2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56157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58832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47259"/>
                  </a:ext>
                </a:extLst>
              </a:tr>
              <a:tr h="123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C771BB9-FF35-47E6-89A0-748F5850ACC8}"/>
              </a:ext>
            </a:extLst>
          </p:cNvPr>
          <p:cNvCxnSpPr>
            <a:cxnSpLocks/>
          </p:cNvCxnSpPr>
          <p:nvPr/>
        </p:nvCxnSpPr>
        <p:spPr>
          <a:xfrm flipV="1">
            <a:off x="5509884" y="2580094"/>
            <a:ext cx="1883839" cy="471126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a 19">
            <a:extLst>
              <a:ext uri="{FF2B5EF4-FFF2-40B4-BE49-F238E27FC236}">
                <a16:creationId xmlns:a16="http://schemas.microsoft.com/office/drawing/2014/main" id="{CAB278C5-EEA4-4E4F-AA01-0A288D3E4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78740"/>
              </p:ext>
            </p:extLst>
          </p:nvPr>
        </p:nvGraphicFramePr>
        <p:xfrm>
          <a:off x="7394096" y="3851922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FD2472-E811-4971-87EB-99FF116AEAC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92106" y="3615143"/>
            <a:ext cx="1601990" cy="71178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19">
            <a:extLst>
              <a:ext uri="{FF2B5EF4-FFF2-40B4-BE49-F238E27FC236}">
                <a16:creationId xmlns:a16="http://schemas.microsoft.com/office/drawing/2014/main" id="{B0B6CA8E-CEC5-40C9-8119-73924568F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78587"/>
              </p:ext>
            </p:extLst>
          </p:nvPr>
        </p:nvGraphicFramePr>
        <p:xfrm>
          <a:off x="368263" y="1386515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graphicFrame>
        <p:nvGraphicFramePr>
          <p:cNvPr id="5" name="Tabla 19">
            <a:extLst>
              <a:ext uri="{FF2B5EF4-FFF2-40B4-BE49-F238E27FC236}">
                <a16:creationId xmlns:a16="http://schemas.microsoft.com/office/drawing/2014/main" id="{CFFD7B1A-982F-4ECE-9435-A8DDE3F2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32380"/>
              </p:ext>
            </p:extLst>
          </p:nvPr>
        </p:nvGraphicFramePr>
        <p:xfrm>
          <a:off x="1851752" y="1386514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W4ID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W5ID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graphicFrame>
        <p:nvGraphicFramePr>
          <p:cNvPr id="6" name="Tabla 19">
            <a:extLst>
              <a:ext uri="{FF2B5EF4-FFF2-40B4-BE49-F238E27FC236}">
                <a16:creationId xmlns:a16="http://schemas.microsoft.com/office/drawing/2014/main" id="{07ADF107-7F65-415E-A7E1-E1FC3F35D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0596"/>
              </p:ext>
            </p:extLst>
          </p:nvPr>
        </p:nvGraphicFramePr>
        <p:xfrm>
          <a:off x="3335241" y="1386513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W3ID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W6ID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graphicFrame>
        <p:nvGraphicFramePr>
          <p:cNvPr id="7" name="Tabla 19">
            <a:extLst>
              <a:ext uri="{FF2B5EF4-FFF2-40B4-BE49-F238E27FC236}">
                <a16:creationId xmlns:a16="http://schemas.microsoft.com/office/drawing/2014/main" id="{79912140-CD9D-406F-B93D-73080A308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72510"/>
              </p:ext>
            </p:extLst>
          </p:nvPr>
        </p:nvGraphicFramePr>
        <p:xfrm>
          <a:off x="4886530" y="1386512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W2ID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W4ID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W5ID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  <p:graphicFrame>
        <p:nvGraphicFramePr>
          <p:cNvPr id="8" name="Tabla 19">
            <a:extLst>
              <a:ext uri="{FF2B5EF4-FFF2-40B4-BE49-F238E27FC236}">
                <a16:creationId xmlns:a16="http://schemas.microsoft.com/office/drawing/2014/main" id="{CC036D9D-66F9-452F-B51A-4F0B03948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90105"/>
              </p:ext>
            </p:extLst>
          </p:nvPr>
        </p:nvGraphicFramePr>
        <p:xfrm>
          <a:off x="6437819" y="1386512"/>
          <a:ext cx="1202860" cy="95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82">
                  <a:extLst>
                    <a:ext uri="{9D8B030D-6E8A-4147-A177-3AD203B41FA5}">
                      <a16:colId xmlns:a16="http://schemas.microsoft.com/office/drawing/2014/main" val="792802000"/>
                    </a:ext>
                  </a:extLst>
                </a:gridCol>
                <a:gridCol w="567478">
                  <a:extLst>
                    <a:ext uri="{9D8B030D-6E8A-4147-A177-3AD203B41FA5}">
                      <a16:colId xmlns:a16="http://schemas.microsoft.com/office/drawing/2014/main" val="1271799591"/>
                    </a:ext>
                  </a:extLst>
                </a:gridCol>
              </a:tblGrid>
              <a:tr h="309937">
                <a:tc>
                  <a:txBody>
                    <a:bodyPr/>
                    <a:lstStyle/>
                    <a:p>
                      <a:r>
                        <a:rPr lang="es-ES" sz="800" dirty="0" err="1"/>
                        <a:t>termId</a:t>
                      </a:r>
                      <a:endParaRPr lang="es-PE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DocId</a:t>
                      </a:r>
                      <a:endParaRPr lang="es-PE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72246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W1ID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681485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W7ID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1,2,3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16997"/>
                  </a:ext>
                </a:extLst>
              </a:tr>
              <a:tr h="18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W8ID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800" dirty="0">
                          <a:solidFill>
                            <a:srgbClr val="100700"/>
                          </a:solidFill>
                        </a:rPr>
                        <a:t>4</a:t>
                      </a:r>
                      <a:endParaRPr lang="es-PE" sz="800" dirty="0">
                        <a:solidFill>
                          <a:srgbClr val="1007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3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337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0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990599" y="1491333"/>
            <a:ext cx="7456715" cy="3181581"/>
            <a:chOff x="990600" y="1352781"/>
            <a:chExt cx="7620000" cy="3657600"/>
          </a:xfrm>
        </p:grpSpPr>
        <p:sp>
          <p:nvSpPr>
            <p:cNvPr id="57" name="Oval 35">
              <a:extLst>
                <a:ext uri="{FF2B5EF4-FFF2-40B4-BE49-F238E27FC236}">
                  <a16:creationId xmlns:a16="http://schemas.microsoft.com/office/drawing/2014/main" id="{553C9DCA-7171-F840-AD18-F3183B65FD58}"/>
                </a:ext>
              </a:extLst>
            </p:cNvPr>
            <p:cNvSpPr/>
            <p:nvPr/>
          </p:nvSpPr>
          <p:spPr>
            <a:xfrm>
              <a:off x="2133600" y="4019781"/>
              <a:ext cx="4724400" cy="609600"/>
            </a:xfrm>
            <a:prstGeom prst="ellips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0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Disk</a:t>
              </a:r>
              <a:endParaRPr kumimoji="0" lang="en-US" sz="2000" b="0" i="0" u="none" strike="noStrike" kern="1200" cap="none" spc="0" normalizeH="0" baseline="0" noProof="0" dirty="0">
                <a:ln w="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8" name="Straight Connector 36">
              <a:extLst>
                <a:ext uri="{FF2B5EF4-FFF2-40B4-BE49-F238E27FC236}">
                  <a16:creationId xmlns:a16="http://schemas.microsoft.com/office/drawing/2014/main" id="{E58080A2-17C9-594A-9208-0DB6A6E7287D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2133600" y="4324581"/>
              <a:ext cx="0" cy="68580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9" name="Straight Connector 37">
              <a:extLst>
                <a:ext uri="{FF2B5EF4-FFF2-40B4-BE49-F238E27FC236}">
                  <a16:creationId xmlns:a16="http://schemas.microsoft.com/office/drawing/2014/main" id="{0B21ACD8-672D-994F-8171-8F9C47C23E90}"/>
                </a:ext>
              </a:extLst>
            </p:cNvPr>
            <p:cNvCxnSpPr/>
            <p:nvPr/>
          </p:nvCxnSpPr>
          <p:spPr>
            <a:xfrm>
              <a:off x="6858000" y="4324581"/>
              <a:ext cx="0" cy="68580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0" name="Straight Connector 38">
              <a:extLst>
                <a:ext uri="{FF2B5EF4-FFF2-40B4-BE49-F238E27FC236}">
                  <a16:creationId xmlns:a16="http://schemas.microsoft.com/office/drawing/2014/main" id="{2E2C6317-0205-894A-A7E8-7FF21DFD8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3600" y="5010381"/>
              <a:ext cx="4724400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61" name="Group 39"/>
            <p:cNvGrpSpPr>
              <a:grpSpLocks/>
            </p:cNvGrpSpPr>
            <p:nvPr/>
          </p:nvGrpSpPr>
          <p:grpSpPr bwMode="auto">
            <a:xfrm>
              <a:off x="990600" y="1733781"/>
              <a:ext cx="2057400" cy="1447800"/>
              <a:chOff x="1066800" y="2895600"/>
              <a:chExt cx="2057400" cy="1447800"/>
            </a:xfrm>
          </p:grpSpPr>
          <p:sp>
            <p:nvSpPr>
              <p:cNvPr id="62" name="TextBox 53"/>
              <p:cNvSpPr txBox="1">
                <a:spLocks noChangeArrowheads="1"/>
              </p:cNvSpPr>
              <p:nvPr/>
            </p:nvSpPr>
            <p:spPr bwMode="auto">
              <a:xfrm>
                <a:off x="1857413" y="2909382"/>
                <a:ext cx="1143000" cy="1277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d1,d3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d1,d2,d4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d5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d1,d2,d3,d5</a:t>
                </a:r>
              </a:p>
            </p:txBody>
          </p:sp>
          <p:sp>
            <p:nvSpPr>
              <p:cNvPr id="63" name="Rectangle 54">
                <a:extLst>
                  <a:ext uri="{FF2B5EF4-FFF2-40B4-BE49-F238E27FC236}">
                    <a16:creationId xmlns:a16="http://schemas.microsoft.com/office/drawing/2014/main" id="{07E5B768-93F7-5A4A-A77E-50488CA400A7}"/>
                  </a:ext>
                </a:extLst>
              </p:cNvPr>
              <p:cNvSpPr/>
              <p:nvPr/>
            </p:nvSpPr>
            <p:spPr>
              <a:xfrm>
                <a:off x="1066800" y="2895600"/>
                <a:ext cx="2057400" cy="1447800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TextBox 55"/>
              <p:cNvSpPr txBox="1">
                <a:spLocks noChangeArrowheads="1"/>
              </p:cNvSpPr>
              <p:nvPr/>
            </p:nvSpPr>
            <p:spPr bwMode="auto">
              <a:xfrm>
                <a:off x="1066800" y="2895600"/>
                <a:ext cx="990600" cy="1277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brutus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caesar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noble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with</a:t>
                </a:r>
              </a:p>
            </p:txBody>
          </p:sp>
        </p:grpSp>
        <p:grpSp>
          <p:nvGrpSpPr>
            <p:cNvPr id="65" name="Group 40"/>
            <p:cNvGrpSpPr>
              <a:grpSpLocks/>
            </p:cNvGrpSpPr>
            <p:nvPr/>
          </p:nvGrpSpPr>
          <p:grpSpPr bwMode="auto">
            <a:xfrm>
              <a:off x="3276600" y="1733781"/>
              <a:ext cx="2057400" cy="1447800"/>
              <a:chOff x="3352800" y="2895600"/>
              <a:chExt cx="2057400" cy="1447800"/>
            </a:xfrm>
          </p:grpSpPr>
          <p:sp>
            <p:nvSpPr>
              <p:cNvPr id="66" name="TextBox 50"/>
              <p:cNvSpPr txBox="1">
                <a:spLocks noChangeArrowheads="1"/>
              </p:cNvSpPr>
              <p:nvPr/>
            </p:nvSpPr>
            <p:spPr bwMode="auto">
              <a:xfrm>
                <a:off x="4267200" y="2895600"/>
                <a:ext cx="1143000" cy="1277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d6,d7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d8,d9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d10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d8</a:t>
                </a:r>
              </a:p>
            </p:txBody>
          </p:sp>
          <p:sp>
            <p:nvSpPr>
              <p:cNvPr id="67" name="Rectangle 51">
                <a:extLst>
                  <a:ext uri="{FF2B5EF4-FFF2-40B4-BE49-F238E27FC236}">
                    <a16:creationId xmlns:a16="http://schemas.microsoft.com/office/drawing/2014/main" id="{DF238085-D9AD-5247-B1C4-10C13692BADF}"/>
                  </a:ext>
                </a:extLst>
              </p:cNvPr>
              <p:cNvSpPr/>
              <p:nvPr/>
            </p:nvSpPr>
            <p:spPr>
              <a:xfrm>
                <a:off x="3352800" y="2895600"/>
                <a:ext cx="2057400" cy="1447800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TextBox 52"/>
              <p:cNvSpPr txBox="1">
                <a:spLocks noChangeArrowheads="1"/>
              </p:cNvSpPr>
              <p:nvPr/>
            </p:nvSpPr>
            <p:spPr bwMode="auto">
              <a:xfrm>
                <a:off x="3352800" y="2895600"/>
                <a:ext cx="990600" cy="1277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brutus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caesar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julius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killed</a:t>
                </a:r>
              </a:p>
            </p:txBody>
          </p:sp>
        </p:grpSp>
        <p:grpSp>
          <p:nvGrpSpPr>
            <p:cNvPr id="69" name="Group 41"/>
            <p:cNvGrpSpPr>
              <a:grpSpLocks/>
            </p:cNvGrpSpPr>
            <p:nvPr/>
          </p:nvGrpSpPr>
          <p:grpSpPr bwMode="auto">
            <a:xfrm>
              <a:off x="6172200" y="1352781"/>
              <a:ext cx="2438400" cy="2173287"/>
              <a:chOff x="6248400" y="2895600"/>
              <a:chExt cx="2438400" cy="2172860"/>
            </a:xfrm>
          </p:grpSpPr>
          <p:sp>
            <p:nvSpPr>
              <p:cNvPr id="70" name="TextBox 47"/>
              <p:cNvSpPr txBox="1">
                <a:spLocks noChangeArrowheads="1"/>
              </p:cNvSpPr>
              <p:nvPr/>
            </p:nvSpPr>
            <p:spPr bwMode="auto">
              <a:xfrm>
                <a:off x="7162800" y="2895600"/>
                <a:ext cx="1524000" cy="1953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d1,d3,d6,d7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d1,d2,d4,d8,d9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d10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d8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d5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d1,d2,d3,d5</a:t>
                </a:r>
              </a:p>
            </p:txBody>
          </p:sp>
          <p:sp>
            <p:nvSpPr>
              <p:cNvPr id="71" name="Rectangle 48">
                <a:extLst>
                  <a:ext uri="{FF2B5EF4-FFF2-40B4-BE49-F238E27FC236}">
                    <a16:creationId xmlns:a16="http://schemas.microsoft.com/office/drawing/2014/main" id="{54733237-3942-D143-881E-3169405CFAE5}"/>
                  </a:ext>
                </a:extLst>
              </p:cNvPr>
              <p:cNvSpPr/>
              <p:nvPr/>
            </p:nvSpPr>
            <p:spPr>
              <a:xfrm>
                <a:off x="6248400" y="2895600"/>
                <a:ext cx="2438400" cy="2172860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TextBox 49"/>
              <p:cNvSpPr txBox="1">
                <a:spLocks noChangeArrowheads="1"/>
              </p:cNvSpPr>
              <p:nvPr/>
            </p:nvSpPr>
            <p:spPr bwMode="auto">
              <a:xfrm>
                <a:off x="6248400" y="2895600"/>
                <a:ext cx="990600" cy="1953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brutus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caesar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julius</a:t>
                </a: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killed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noble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ＭＳ Ｐゴシック" panose="020B0600070205080204" pitchFamily="34" charset="-128"/>
                    <a:cs typeface="+mn-cs"/>
                  </a:rPr>
                  <a:t>with</a:t>
                </a:r>
              </a:p>
            </p:txBody>
          </p:sp>
        </p:grpSp>
        <p:sp>
          <p:nvSpPr>
            <p:cNvPr id="73" name="TextBox 42"/>
            <p:cNvSpPr txBox="1">
              <a:spLocks noChangeArrowheads="1"/>
            </p:cNvSpPr>
            <p:nvPr/>
          </p:nvSpPr>
          <p:spPr bwMode="auto">
            <a:xfrm>
              <a:off x="1072762" y="3297469"/>
              <a:ext cx="152477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rPr>
                <a:t>Postings lists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rPr>
                <a:t>to be merged</a:t>
              </a:r>
            </a:p>
          </p:txBody>
        </p:sp>
        <p:sp>
          <p:nvSpPr>
            <p:cNvPr id="74" name="TextBox 43"/>
            <p:cNvSpPr txBox="1">
              <a:spLocks noChangeArrowheads="1"/>
            </p:cNvSpPr>
            <p:nvPr/>
          </p:nvSpPr>
          <p:spPr bwMode="auto">
            <a:xfrm>
              <a:off x="6607360" y="3526069"/>
              <a:ext cx="140615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rPr>
                <a:t>Merged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" panose="020B0602030504020204" pitchFamily="34" charset="0"/>
                  <a:ea typeface="ＭＳ Ｐゴシック" panose="020B0600070205080204" pitchFamily="34" charset="-128"/>
                  <a:cs typeface="+mn-cs"/>
                </a:rPr>
                <a:t>postings list</a:t>
              </a:r>
            </a:p>
          </p:txBody>
        </p:sp>
        <p:sp>
          <p:nvSpPr>
            <p:cNvPr id="75" name="Right Arrow 44">
              <a:extLst>
                <a:ext uri="{FF2B5EF4-FFF2-40B4-BE49-F238E27FC236}">
                  <a16:creationId xmlns:a16="http://schemas.microsoft.com/office/drawing/2014/main" id="{BA636A2B-13AF-6540-B1E7-C5F394BD6B9B}"/>
                </a:ext>
              </a:extLst>
            </p:cNvPr>
            <p:cNvSpPr/>
            <p:nvPr/>
          </p:nvSpPr>
          <p:spPr>
            <a:xfrm>
              <a:off x="5562600" y="2425931"/>
              <a:ext cx="457200" cy="222250"/>
            </a:xfrm>
            <a:prstGeom prst="rightArrow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ight Arrow 45">
              <a:extLst>
                <a:ext uri="{FF2B5EF4-FFF2-40B4-BE49-F238E27FC236}">
                  <a16:creationId xmlns:a16="http://schemas.microsoft.com/office/drawing/2014/main" id="{2C37B7A1-9362-E149-8AD8-85F913CDDA4D}"/>
                </a:ext>
              </a:extLst>
            </p:cNvPr>
            <p:cNvSpPr/>
            <p:nvPr/>
          </p:nvSpPr>
          <p:spPr>
            <a:xfrm rot="13571924">
              <a:off x="3072607" y="3464950"/>
              <a:ext cx="560387" cy="314324"/>
            </a:xfrm>
            <a:prstGeom prst="rightArrow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ight Arrow 46">
              <a:extLst>
                <a:ext uri="{FF2B5EF4-FFF2-40B4-BE49-F238E27FC236}">
                  <a16:creationId xmlns:a16="http://schemas.microsoft.com/office/drawing/2014/main" id="{21F9BC2E-17B4-0C49-97C4-98E05E4A58D9}"/>
                </a:ext>
              </a:extLst>
            </p:cNvPr>
            <p:cNvSpPr/>
            <p:nvPr/>
          </p:nvSpPr>
          <p:spPr>
            <a:xfrm rot="7997924">
              <a:off x="5634038" y="3646719"/>
              <a:ext cx="549276" cy="206375"/>
            </a:xfrm>
            <a:prstGeom prst="rightArrow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0CA6700-6AEA-4A00-97C3-C0F3BA860C4E}"/>
              </a:ext>
            </a:extLst>
          </p:cNvPr>
          <p:cNvCxnSpPr>
            <a:cxnSpLocks/>
            <a:endCxn id="71" idx="3"/>
          </p:cNvCxnSpPr>
          <p:nvPr/>
        </p:nvCxnSpPr>
        <p:spPr>
          <a:xfrm>
            <a:off x="6061165" y="2424818"/>
            <a:ext cx="2386149" cy="11737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72C8727-F4B5-495F-A4C5-1832B4C80319}"/>
              </a:ext>
            </a:extLst>
          </p:cNvPr>
          <p:cNvSpPr txBox="1"/>
          <p:nvPr/>
        </p:nvSpPr>
        <p:spPr>
          <a:xfrm>
            <a:off x="573064" y="302306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rgbClr val="FF0000"/>
                </a:solidFill>
              </a:rPr>
              <a:t>b1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F2CFE4E-BE31-491A-BFDE-0DB054876DF7}"/>
              </a:ext>
            </a:extLst>
          </p:cNvPr>
          <p:cNvSpPr txBox="1"/>
          <p:nvPr/>
        </p:nvSpPr>
        <p:spPr>
          <a:xfrm>
            <a:off x="2924933" y="299729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rgbClr val="FF0000"/>
                </a:solidFill>
              </a:rPr>
              <a:t>b2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3DE9F34-95B6-449F-9E73-FED1F2C04AFA}"/>
              </a:ext>
            </a:extLst>
          </p:cNvPr>
          <p:cNvSpPr txBox="1"/>
          <p:nvPr/>
        </p:nvSpPr>
        <p:spPr>
          <a:xfrm>
            <a:off x="5652205" y="313225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rgbClr val="FF0000"/>
                </a:solidFill>
              </a:rPr>
              <a:t>b4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F3C834-2549-3231-EA64-0BE7EC606128}"/>
              </a:ext>
            </a:extLst>
          </p:cNvPr>
          <p:cNvSpPr txBox="1"/>
          <p:nvPr/>
        </p:nvSpPr>
        <p:spPr>
          <a:xfrm>
            <a:off x="5615984" y="2070492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rgbClr val="FF0000"/>
                </a:solidFill>
              </a:rPr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117235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0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8" name="Rectangle 1027"/>
          <p:cNvSpPr>
            <a:spLocks noGrp="1"/>
          </p:cNvSpPr>
          <p:nvPr>
            <p:ph type="body" idx="1"/>
          </p:nvPr>
        </p:nvSpPr>
        <p:spPr>
          <a:xfrm>
            <a:off x="311700" y="1262743"/>
            <a:ext cx="8520600" cy="2057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¿Como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mezclar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los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bloques</a:t>
            </a:r>
            <a:r>
              <a:rPr lang="en-US" altLang="en-US" b="1" dirty="0">
                <a:ea typeface="ＭＳ Ｐゴシック" panose="020B0600070205080204" pitchFamily="34" charset="-128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s-PE" altLang="en-US" dirty="0">
                <a:ea typeface="ＭＳ Ｐゴシック" panose="020B0600070205080204" pitchFamily="34" charset="-128"/>
              </a:rPr>
              <a:t>Si se considera 10 bloques de 10 registros.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Se </a:t>
            </a:r>
            <a:r>
              <a:rPr lang="en-US" altLang="en-US" dirty="0" err="1">
                <a:ea typeface="ＭＳ Ｐゴシック" panose="020B0600070205080204" pitchFamily="34" charset="-128"/>
              </a:rPr>
              <a:t>puede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hacer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mezclas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binarias</a:t>
            </a:r>
            <a:r>
              <a:rPr lang="en-US" altLang="en-US" dirty="0">
                <a:ea typeface="ＭＳ Ｐゴシック" panose="020B0600070205080204" pitchFamily="34" charset="-128"/>
              </a:rPr>
              <a:t>, con un árbol de </a:t>
            </a:r>
            <a:r>
              <a:rPr lang="en-US" altLang="en-US" dirty="0" err="1">
                <a:ea typeface="ＭＳ Ｐゴシック" panose="020B0600070205080204" pitchFamily="34" charset="-128"/>
              </a:rPr>
              <a:t>mezcla</a:t>
            </a:r>
            <a:r>
              <a:rPr lang="en-US" altLang="en-US" dirty="0">
                <a:ea typeface="ＭＳ Ｐゴシック" panose="020B0600070205080204" pitchFamily="34" charset="-128"/>
              </a:rPr>
              <a:t> de log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10 = 4 </a:t>
            </a:r>
            <a:r>
              <a:rPr lang="en-US" altLang="en-US" dirty="0" err="1">
                <a:ea typeface="ＭＳ Ｐゴシック" panose="020B0600070205080204" pitchFamily="34" charset="-128"/>
              </a:rPr>
              <a:t>niveles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s-MX" altLang="en-US" dirty="0">
                <a:ea typeface="ＭＳ Ｐゴシック" panose="020B0600070205080204" pitchFamily="34" charset="-128"/>
              </a:rPr>
              <a:t>Durante cada capa, la lectura en memoria se ejecuta en bloques de 10M, se fusiona, se escribe de nuevo.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pic>
        <p:nvPicPr>
          <p:cNvPr id="16386" name="Picture 2" descr="Resultado de imagen para merge sort extern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4125" r="2204" b="24664"/>
          <a:stretch/>
        </p:blipFill>
        <p:spPr bwMode="auto">
          <a:xfrm>
            <a:off x="3365499" y="3039801"/>
            <a:ext cx="3915302" cy="159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4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2793CB-F52D-483A-B610-781678497228}"/>
              </a:ext>
            </a:extLst>
          </p:cNvPr>
          <p:cNvSpPr/>
          <p:nvPr/>
        </p:nvSpPr>
        <p:spPr>
          <a:xfrm>
            <a:off x="2614275" y="1166204"/>
            <a:ext cx="3776138" cy="12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(L=1)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5C0B4DE-7B9C-4081-8B5F-DDA15BB54CDC}"/>
              </a:ext>
            </a:extLst>
          </p:cNvPr>
          <p:cNvSpPr/>
          <p:nvPr/>
        </p:nvSpPr>
        <p:spPr>
          <a:xfrm>
            <a:off x="310445" y="769760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2, 3, 5, 9, 10 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0D3B9D-6D5F-4243-AAB7-9E342662A994}"/>
              </a:ext>
            </a:extLst>
          </p:cNvPr>
          <p:cNvSpPr/>
          <p:nvPr/>
        </p:nvSpPr>
        <p:spPr>
          <a:xfrm>
            <a:off x="310445" y="129447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1, 2, 5, 8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DECAC4-FFC2-4C46-B7C6-771193F22965}"/>
              </a:ext>
            </a:extLst>
          </p:cNvPr>
          <p:cNvSpPr/>
          <p:nvPr/>
        </p:nvSpPr>
        <p:spPr>
          <a:xfrm>
            <a:off x="310445" y="1756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4, 5, 8, 10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2C1434-104D-400C-A6DB-9E599475CF09}"/>
              </a:ext>
            </a:extLst>
          </p:cNvPr>
          <p:cNvSpPr/>
          <p:nvPr/>
        </p:nvSpPr>
        <p:spPr>
          <a:xfrm>
            <a:off x="316986" y="225820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2, 3, 6, 7</a:t>
            </a:r>
            <a:endParaRPr lang="es-PE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5D3CCF-AFB6-40AF-8DB6-F0AC8F890465}"/>
              </a:ext>
            </a:extLst>
          </p:cNvPr>
          <p:cNvSpPr/>
          <p:nvPr/>
        </p:nvSpPr>
        <p:spPr>
          <a:xfrm>
            <a:off x="316986" y="2733200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1, 3, 4, 10</a:t>
            </a:r>
            <a:endParaRPr lang="es-PE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A6BBD2-070B-4B4C-B0B4-4ACE71331BAE}"/>
              </a:ext>
            </a:extLst>
          </p:cNvPr>
          <p:cNvSpPr/>
          <p:nvPr/>
        </p:nvSpPr>
        <p:spPr>
          <a:xfrm>
            <a:off x="316986" y="3244574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2, 5, 7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BFD582-880E-44E4-8D3C-AF5DFC213CC0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FAC50D0-41A8-4E05-9F71-F1C419423553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DFA6BF-2728-4785-8A1A-0A1046CF2C56}"/>
              </a:ext>
            </a:extLst>
          </p:cNvPr>
          <p:cNvSpPr/>
          <p:nvPr/>
        </p:nvSpPr>
        <p:spPr>
          <a:xfrm>
            <a:off x="4618952" y="1705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EB28A0-0B33-44EA-B80A-73817DECB669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BA9D2A-4C81-4A74-B8E6-05E83666EFAC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952A91-1F9B-457A-83EF-9B4DA0FE3B76}"/>
              </a:ext>
            </a:extLst>
          </p:cNvPr>
          <p:cNvSpPr txBox="1"/>
          <p:nvPr/>
        </p:nvSpPr>
        <p:spPr>
          <a:xfrm>
            <a:off x="5127242" y="145842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F846A37-895E-42C9-A898-C5DA89F05B28}"/>
              </a:ext>
            </a:extLst>
          </p:cNvPr>
          <p:cNvCxnSpPr/>
          <p:nvPr/>
        </p:nvCxnSpPr>
        <p:spPr>
          <a:xfrm>
            <a:off x="194153" y="1689242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A9444C4-A125-47EE-BB62-C68A46B75DFF}"/>
              </a:ext>
            </a:extLst>
          </p:cNvPr>
          <p:cNvCxnSpPr/>
          <p:nvPr/>
        </p:nvCxnSpPr>
        <p:spPr>
          <a:xfrm>
            <a:off x="123403" y="3653741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566255D-9BCD-49D2-A59B-BE4A332F7BB1}"/>
              </a:ext>
            </a:extLst>
          </p:cNvPr>
          <p:cNvSpPr/>
          <p:nvPr/>
        </p:nvSpPr>
        <p:spPr>
          <a:xfrm>
            <a:off x="309825" y="376748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F73ECA-3613-49E8-B0A2-271BA8E84369}"/>
              </a:ext>
            </a:extLst>
          </p:cNvPr>
          <p:cNvSpPr/>
          <p:nvPr/>
        </p:nvSpPr>
        <p:spPr>
          <a:xfrm>
            <a:off x="310445" y="427974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4, 5, 7, 10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A7B559-1137-4337-B1F2-C9793A5D36B8}"/>
              </a:ext>
            </a:extLst>
          </p:cNvPr>
          <p:cNvSpPr/>
          <p:nvPr/>
        </p:nvSpPr>
        <p:spPr>
          <a:xfrm>
            <a:off x="7042671" y="60254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26EF65B-117A-481D-94CB-CC9CBA5D0744}"/>
              </a:ext>
            </a:extLst>
          </p:cNvPr>
          <p:cNvSpPr/>
          <p:nvPr/>
        </p:nvSpPr>
        <p:spPr>
          <a:xfrm>
            <a:off x="7042671" y="104033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AD8C8123-E54C-443A-91EA-0551619F3D24}"/>
              </a:ext>
            </a:extLst>
          </p:cNvPr>
          <p:cNvCxnSpPr/>
          <p:nvPr/>
        </p:nvCxnSpPr>
        <p:spPr>
          <a:xfrm>
            <a:off x="6856446" y="1522228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AC2A97-8C24-4630-9882-BD3B21723408}"/>
              </a:ext>
            </a:extLst>
          </p:cNvPr>
          <p:cNvSpPr/>
          <p:nvPr/>
        </p:nvSpPr>
        <p:spPr>
          <a:xfrm>
            <a:off x="7021165" y="164457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3214F-028C-41EC-86E9-5597B42E3B16}"/>
              </a:ext>
            </a:extLst>
          </p:cNvPr>
          <p:cNvSpPr/>
          <p:nvPr/>
        </p:nvSpPr>
        <p:spPr>
          <a:xfrm>
            <a:off x="7021165" y="208390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8F3A631-4537-476B-BDE3-7842B17C602D}"/>
              </a:ext>
            </a:extLst>
          </p:cNvPr>
          <p:cNvSpPr/>
          <p:nvPr/>
        </p:nvSpPr>
        <p:spPr>
          <a:xfrm>
            <a:off x="7021165" y="259263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A48BCF75-63DC-4547-AC10-C55BDC7B4144}"/>
              </a:ext>
            </a:extLst>
          </p:cNvPr>
          <p:cNvCxnSpPr/>
          <p:nvPr/>
        </p:nvCxnSpPr>
        <p:spPr>
          <a:xfrm>
            <a:off x="6856446" y="25013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5E8DD4-106D-4F90-9DEE-77F2CD3D60D5}"/>
              </a:ext>
            </a:extLst>
          </p:cNvPr>
          <p:cNvSpPr/>
          <p:nvPr/>
        </p:nvSpPr>
        <p:spPr>
          <a:xfrm>
            <a:off x="7021165" y="303685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F50377C-F866-4F5F-A6C6-CB056DC5ED1A}"/>
              </a:ext>
            </a:extLst>
          </p:cNvPr>
          <p:cNvCxnSpPr/>
          <p:nvPr/>
        </p:nvCxnSpPr>
        <p:spPr>
          <a:xfrm>
            <a:off x="6834940" y="3466273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9A1CD33-01F3-4C2D-A329-8DD057F07DE2}"/>
              </a:ext>
            </a:extLst>
          </p:cNvPr>
          <p:cNvSpPr/>
          <p:nvPr/>
        </p:nvSpPr>
        <p:spPr>
          <a:xfrm>
            <a:off x="6975759" y="362505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007C67-3456-446E-B0DF-46627A17979C}"/>
              </a:ext>
            </a:extLst>
          </p:cNvPr>
          <p:cNvSpPr/>
          <p:nvPr/>
        </p:nvSpPr>
        <p:spPr>
          <a:xfrm>
            <a:off x="6976379" y="413731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909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2793CB-F52D-483A-B610-781678497228}"/>
              </a:ext>
            </a:extLst>
          </p:cNvPr>
          <p:cNvSpPr/>
          <p:nvPr/>
        </p:nvSpPr>
        <p:spPr>
          <a:xfrm>
            <a:off x="2614275" y="1166204"/>
            <a:ext cx="3776138" cy="12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(L=1)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5C0B4DE-7B9C-4081-8B5F-DDA15BB54CDC}"/>
              </a:ext>
            </a:extLst>
          </p:cNvPr>
          <p:cNvSpPr/>
          <p:nvPr/>
        </p:nvSpPr>
        <p:spPr>
          <a:xfrm>
            <a:off x="310445" y="769760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2, 3, 5, 9, 10 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0D3B9D-6D5F-4243-AAB7-9E342662A994}"/>
              </a:ext>
            </a:extLst>
          </p:cNvPr>
          <p:cNvSpPr/>
          <p:nvPr/>
        </p:nvSpPr>
        <p:spPr>
          <a:xfrm>
            <a:off x="310445" y="129447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1, 2, 5, 8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DECAC4-FFC2-4C46-B7C6-771193F22965}"/>
              </a:ext>
            </a:extLst>
          </p:cNvPr>
          <p:cNvSpPr/>
          <p:nvPr/>
        </p:nvSpPr>
        <p:spPr>
          <a:xfrm>
            <a:off x="310445" y="175612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4, 5, 8, 10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2C1434-104D-400C-A6DB-9E599475CF09}"/>
              </a:ext>
            </a:extLst>
          </p:cNvPr>
          <p:cNvSpPr/>
          <p:nvPr/>
        </p:nvSpPr>
        <p:spPr>
          <a:xfrm>
            <a:off x="316986" y="225820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2, 3, 6, 7</a:t>
            </a:r>
            <a:endParaRPr lang="es-PE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5D3CCF-AFB6-40AF-8DB6-F0AC8F890465}"/>
              </a:ext>
            </a:extLst>
          </p:cNvPr>
          <p:cNvSpPr/>
          <p:nvPr/>
        </p:nvSpPr>
        <p:spPr>
          <a:xfrm>
            <a:off x="316986" y="2733200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1, 3, 4, 10</a:t>
            </a:r>
            <a:endParaRPr lang="es-PE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A6BBD2-070B-4B4C-B0B4-4ACE71331BAE}"/>
              </a:ext>
            </a:extLst>
          </p:cNvPr>
          <p:cNvSpPr/>
          <p:nvPr/>
        </p:nvSpPr>
        <p:spPr>
          <a:xfrm>
            <a:off x="316986" y="3244574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2, 5, 7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BFD582-880E-44E4-8D3C-AF5DFC213CC0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FAC50D0-41A8-4E05-9F71-F1C419423553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DFA6BF-2728-4785-8A1A-0A1046CF2C56}"/>
              </a:ext>
            </a:extLst>
          </p:cNvPr>
          <p:cNvSpPr/>
          <p:nvPr/>
        </p:nvSpPr>
        <p:spPr>
          <a:xfrm>
            <a:off x="4618952" y="1705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EB28A0-0B33-44EA-B80A-73817DECB669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BA9D2A-4C81-4A74-B8E6-05E83666EFAC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952A91-1F9B-457A-83EF-9B4DA0FE3B76}"/>
              </a:ext>
            </a:extLst>
          </p:cNvPr>
          <p:cNvSpPr txBox="1"/>
          <p:nvPr/>
        </p:nvSpPr>
        <p:spPr>
          <a:xfrm>
            <a:off x="5127242" y="145842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F846A37-895E-42C9-A898-C5DA89F05B28}"/>
              </a:ext>
            </a:extLst>
          </p:cNvPr>
          <p:cNvCxnSpPr/>
          <p:nvPr/>
        </p:nvCxnSpPr>
        <p:spPr>
          <a:xfrm>
            <a:off x="194153" y="1689242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A9444C4-A125-47EE-BB62-C68A46B75DFF}"/>
              </a:ext>
            </a:extLst>
          </p:cNvPr>
          <p:cNvCxnSpPr/>
          <p:nvPr/>
        </p:nvCxnSpPr>
        <p:spPr>
          <a:xfrm>
            <a:off x="123403" y="3653741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566255D-9BCD-49D2-A59B-BE4A332F7BB1}"/>
              </a:ext>
            </a:extLst>
          </p:cNvPr>
          <p:cNvSpPr/>
          <p:nvPr/>
        </p:nvSpPr>
        <p:spPr>
          <a:xfrm>
            <a:off x="309825" y="3767488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F73ECA-3613-49E8-B0A2-271BA8E84369}"/>
              </a:ext>
            </a:extLst>
          </p:cNvPr>
          <p:cNvSpPr/>
          <p:nvPr/>
        </p:nvSpPr>
        <p:spPr>
          <a:xfrm>
            <a:off x="310445" y="4279749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4, 5, 7, 10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A7B559-1137-4337-B1F2-C9793A5D36B8}"/>
              </a:ext>
            </a:extLst>
          </p:cNvPr>
          <p:cNvSpPr/>
          <p:nvPr/>
        </p:nvSpPr>
        <p:spPr>
          <a:xfrm>
            <a:off x="7042671" y="60254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1, 2, 3,5 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26EF65B-117A-481D-94CB-CC9CBA5D0744}"/>
              </a:ext>
            </a:extLst>
          </p:cNvPr>
          <p:cNvSpPr/>
          <p:nvPr/>
        </p:nvSpPr>
        <p:spPr>
          <a:xfrm>
            <a:off x="7042671" y="104033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5,8,9,10</a:t>
            </a:r>
            <a:endParaRPr lang="es-PE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AD8C8123-E54C-443A-91EA-0551619F3D24}"/>
              </a:ext>
            </a:extLst>
          </p:cNvPr>
          <p:cNvCxnSpPr/>
          <p:nvPr/>
        </p:nvCxnSpPr>
        <p:spPr>
          <a:xfrm>
            <a:off x="6856446" y="1522228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AC2A97-8C24-4630-9882-BD3B21723408}"/>
              </a:ext>
            </a:extLst>
          </p:cNvPr>
          <p:cNvSpPr/>
          <p:nvPr/>
        </p:nvSpPr>
        <p:spPr>
          <a:xfrm>
            <a:off x="7021165" y="164457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2,3,4,5</a:t>
            </a:r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3214F-028C-41EC-86E9-5597B42E3B16}"/>
              </a:ext>
            </a:extLst>
          </p:cNvPr>
          <p:cNvSpPr/>
          <p:nvPr/>
        </p:nvSpPr>
        <p:spPr>
          <a:xfrm>
            <a:off x="7021165" y="208390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6,7,8,10</a:t>
            </a:r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8F3A631-4537-476B-BDE3-7842B17C602D}"/>
              </a:ext>
            </a:extLst>
          </p:cNvPr>
          <p:cNvSpPr/>
          <p:nvPr/>
        </p:nvSpPr>
        <p:spPr>
          <a:xfrm>
            <a:off x="7021165" y="259263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1,2,3,4</a:t>
            </a:r>
            <a:endParaRPr lang="es-PE" dirty="0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A48BCF75-63DC-4547-AC10-C55BDC7B4144}"/>
              </a:ext>
            </a:extLst>
          </p:cNvPr>
          <p:cNvCxnSpPr/>
          <p:nvPr/>
        </p:nvCxnSpPr>
        <p:spPr>
          <a:xfrm>
            <a:off x="6856446" y="25013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5E8DD4-106D-4F90-9DEE-77F2CD3D60D5}"/>
              </a:ext>
            </a:extLst>
          </p:cNvPr>
          <p:cNvSpPr/>
          <p:nvPr/>
        </p:nvSpPr>
        <p:spPr>
          <a:xfrm>
            <a:off x="7021165" y="303685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5,7,10</a:t>
            </a:r>
            <a:endParaRPr lang="es-PE" dirty="0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F50377C-F866-4F5F-A6C6-CB056DC5ED1A}"/>
              </a:ext>
            </a:extLst>
          </p:cNvPr>
          <p:cNvCxnSpPr/>
          <p:nvPr/>
        </p:nvCxnSpPr>
        <p:spPr>
          <a:xfrm>
            <a:off x="6834940" y="3466273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9A1CD33-01F3-4C2D-A329-8DD057F07DE2}"/>
              </a:ext>
            </a:extLst>
          </p:cNvPr>
          <p:cNvSpPr/>
          <p:nvPr/>
        </p:nvSpPr>
        <p:spPr>
          <a:xfrm>
            <a:off x="6975759" y="362505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1, 2, 3</a:t>
            </a:r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007C67-3456-446E-B0DF-46627A17979C}"/>
              </a:ext>
            </a:extLst>
          </p:cNvPr>
          <p:cNvSpPr/>
          <p:nvPr/>
        </p:nvSpPr>
        <p:spPr>
          <a:xfrm>
            <a:off x="6976379" y="413731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4, 5, 7, 10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2804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2793CB-F52D-483A-B610-781678497228}"/>
              </a:ext>
            </a:extLst>
          </p:cNvPr>
          <p:cNvSpPr/>
          <p:nvPr/>
        </p:nvSpPr>
        <p:spPr>
          <a:xfrm>
            <a:off x="2614275" y="1166204"/>
            <a:ext cx="3776138" cy="12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(L=2)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BFD582-880E-44E4-8D3C-AF5DFC213CC0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FAC50D0-41A8-4E05-9F71-F1C419423553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  <a:endParaRPr lang="es-PE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DFA6BF-2728-4785-8A1A-0A1046CF2C56}"/>
              </a:ext>
            </a:extLst>
          </p:cNvPr>
          <p:cNvSpPr/>
          <p:nvPr/>
        </p:nvSpPr>
        <p:spPr>
          <a:xfrm>
            <a:off x="4618952" y="1705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EB28A0-0B33-44EA-B80A-73817DECB669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BA9D2A-4C81-4A74-B8E6-05E83666EFAC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952A91-1F9B-457A-83EF-9B4DA0FE3B76}"/>
              </a:ext>
            </a:extLst>
          </p:cNvPr>
          <p:cNvSpPr txBox="1"/>
          <p:nvPr/>
        </p:nvSpPr>
        <p:spPr>
          <a:xfrm>
            <a:off x="5127242" y="145842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A7B559-1137-4337-B1F2-C9793A5D36B8}"/>
              </a:ext>
            </a:extLst>
          </p:cNvPr>
          <p:cNvSpPr/>
          <p:nvPr/>
        </p:nvSpPr>
        <p:spPr>
          <a:xfrm>
            <a:off x="344827" y="715493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1, 2, 3,5 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26EF65B-117A-481D-94CB-CC9CBA5D0744}"/>
              </a:ext>
            </a:extLst>
          </p:cNvPr>
          <p:cNvSpPr/>
          <p:nvPr/>
        </p:nvSpPr>
        <p:spPr>
          <a:xfrm>
            <a:off x="344827" y="115328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5,8,9,10</a:t>
            </a:r>
            <a:endParaRPr lang="es-PE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AC2A97-8C24-4630-9882-BD3B21723408}"/>
              </a:ext>
            </a:extLst>
          </p:cNvPr>
          <p:cNvSpPr/>
          <p:nvPr/>
        </p:nvSpPr>
        <p:spPr>
          <a:xfrm>
            <a:off x="323321" y="1757521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2,3,4,5</a:t>
            </a:r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3214F-028C-41EC-86E9-5597B42E3B16}"/>
              </a:ext>
            </a:extLst>
          </p:cNvPr>
          <p:cNvSpPr/>
          <p:nvPr/>
        </p:nvSpPr>
        <p:spPr>
          <a:xfrm>
            <a:off x="323321" y="2196853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6,7,8,10</a:t>
            </a:r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8F3A631-4537-476B-BDE3-7842B17C602D}"/>
              </a:ext>
            </a:extLst>
          </p:cNvPr>
          <p:cNvSpPr/>
          <p:nvPr/>
        </p:nvSpPr>
        <p:spPr>
          <a:xfrm>
            <a:off x="309004" y="2705589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1,2,3,4</a:t>
            </a:r>
            <a:endParaRPr lang="es-PE" dirty="0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A48BCF75-63DC-4547-AC10-C55BDC7B4144}"/>
              </a:ext>
            </a:extLst>
          </p:cNvPr>
          <p:cNvCxnSpPr/>
          <p:nvPr/>
        </p:nvCxnSpPr>
        <p:spPr>
          <a:xfrm>
            <a:off x="6856446" y="25013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5E8DD4-106D-4F90-9DEE-77F2CD3D60D5}"/>
              </a:ext>
            </a:extLst>
          </p:cNvPr>
          <p:cNvSpPr/>
          <p:nvPr/>
        </p:nvSpPr>
        <p:spPr>
          <a:xfrm>
            <a:off x="323321" y="314980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5,7,10</a:t>
            </a:r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9A1CD33-01F3-4C2D-A329-8DD057F07DE2}"/>
              </a:ext>
            </a:extLst>
          </p:cNvPr>
          <p:cNvSpPr/>
          <p:nvPr/>
        </p:nvSpPr>
        <p:spPr>
          <a:xfrm>
            <a:off x="277915" y="373800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</a:t>
            </a:r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007C67-3456-446E-B0DF-46627A17979C}"/>
              </a:ext>
            </a:extLst>
          </p:cNvPr>
          <p:cNvSpPr/>
          <p:nvPr/>
        </p:nvSpPr>
        <p:spPr>
          <a:xfrm>
            <a:off x="278535" y="425026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4, 5, 7, 10</a:t>
            </a:r>
            <a:endParaRPr lang="es-PE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5D0896E-20FD-4A8D-BEAC-77A7A778EC9F}"/>
              </a:ext>
            </a:extLst>
          </p:cNvPr>
          <p:cNvSpPr/>
          <p:nvPr/>
        </p:nvSpPr>
        <p:spPr>
          <a:xfrm>
            <a:off x="7049577" y="56803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1,2,3</a:t>
            </a:r>
            <a:endParaRPr lang="es-PE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48CA92B-4529-4488-8DA1-A43FBC3253F8}"/>
              </a:ext>
            </a:extLst>
          </p:cNvPr>
          <p:cNvSpPr/>
          <p:nvPr/>
        </p:nvSpPr>
        <p:spPr>
          <a:xfrm>
            <a:off x="7049577" y="100583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3,4,5</a:t>
            </a:r>
            <a:endParaRPr lang="es-PE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CF81224-7DC1-4356-B555-21061C191BBB}"/>
              </a:ext>
            </a:extLst>
          </p:cNvPr>
          <p:cNvSpPr/>
          <p:nvPr/>
        </p:nvSpPr>
        <p:spPr>
          <a:xfrm>
            <a:off x="7028071" y="161006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5,6,7,8</a:t>
            </a:r>
            <a:endParaRPr lang="es-PE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2C3E74E-F03A-457B-BB2C-C05EB956E39A}"/>
              </a:ext>
            </a:extLst>
          </p:cNvPr>
          <p:cNvSpPr/>
          <p:nvPr/>
        </p:nvSpPr>
        <p:spPr>
          <a:xfrm>
            <a:off x="7028071" y="204939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8,9,10</a:t>
            </a:r>
            <a:endParaRPr lang="es-PE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DF2226-E1FE-4E5E-8F03-9A7436CA7FC3}"/>
              </a:ext>
            </a:extLst>
          </p:cNvPr>
          <p:cNvSpPr/>
          <p:nvPr/>
        </p:nvSpPr>
        <p:spPr>
          <a:xfrm>
            <a:off x="7028071" y="300235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3,4</a:t>
            </a:r>
            <a:endParaRPr lang="es-PE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B77A7E7-3905-437C-B8C9-BC9D785131C8}"/>
              </a:ext>
            </a:extLst>
          </p:cNvPr>
          <p:cNvSpPr/>
          <p:nvPr/>
        </p:nvSpPr>
        <p:spPr>
          <a:xfrm>
            <a:off x="6982665" y="359055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5,7</a:t>
            </a:r>
            <a:endParaRPr lang="es-PE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8A54FC3-D35D-4DC3-B5FF-8D1901CD7A42}"/>
              </a:ext>
            </a:extLst>
          </p:cNvPr>
          <p:cNvSpPr/>
          <p:nvPr/>
        </p:nvSpPr>
        <p:spPr>
          <a:xfrm>
            <a:off x="6983285" y="410281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7,10</a:t>
            </a:r>
            <a:endParaRPr lang="es-PE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69EC55-A336-435A-9F36-AFCA8C9CB1A7}"/>
              </a:ext>
            </a:extLst>
          </p:cNvPr>
          <p:cNvSpPr/>
          <p:nvPr/>
        </p:nvSpPr>
        <p:spPr>
          <a:xfrm>
            <a:off x="7020190" y="2603175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1,2</a:t>
            </a:r>
            <a:endParaRPr lang="es-PE" dirty="0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464BBF93-87B6-4084-9FAF-B2738F6783AC}"/>
              </a:ext>
            </a:extLst>
          </p:cNvPr>
          <p:cNvCxnSpPr/>
          <p:nvPr/>
        </p:nvCxnSpPr>
        <p:spPr>
          <a:xfrm>
            <a:off x="137096" y="1594961"/>
            <a:ext cx="2060138" cy="0"/>
          </a:xfrm>
          <a:prstGeom prst="line">
            <a:avLst/>
          </a:prstGeom>
          <a:ln w="28575">
            <a:solidFill>
              <a:srgbClr val="FDD3CB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69AEAA5-B4F2-4C55-B437-51B417CC5E15}"/>
              </a:ext>
            </a:extLst>
          </p:cNvPr>
          <p:cNvCxnSpPr/>
          <p:nvPr/>
        </p:nvCxnSpPr>
        <p:spPr>
          <a:xfrm>
            <a:off x="158602" y="3590551"/>
            <a:ext cx="2060138" cy="0"/>
          </a:xfrm>
          <a:prstGeom prst="line">
            <a:avLst/>
          </a:prstGeom>
          <a:ln w="28575">
            <a:solidFill>
              <a:srgbClr val="FDD3CB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8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2793CB-F52D-483A-B610-781678497228}"/>
              </a:ext>
            </a:extLst>
          </p:cNvPr>
          <p:cNvSpPr/>
          <p:nvPr/>
        </p:nvSpPr>
        <p:spPr>
          <a:xfrm>
            <a:off x="2614275" y="1166204"/>
            <a:ext cx="3776138" cy="12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(L=3)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BFD582-880E-44E4-8D3C-AF5DFC213CC0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FAC50D0-41A8-4E05-9F71-F1C419423553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DFA6BF-2728-4785-8A1A-0A1046CF2C56}"/>
              </a:ext>
            </a:extLst>
          </p:cNvPr>
          <p:cNvSpPr/>
          <p:nvPr/>
        </p:nvSpPr>
        <p:spPr>
          <a:xfrm>
            <a:off x="4618952" y="1705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EB28A0-0B33-44EA-B80A-73817DECB669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BA9D2A-4C81-4A74-B8E6-05E83666EFAC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952A91-1F9B-457A-83EF-9B4DA0FE3B76}"/>
              </a:ext>
            </a:extLst>
          </p:cNvPr>
          <p:cNvSpPr txBox="1"/>
          <p:nvPr/>
        </p:nvSpPr>
        <p:spPr>
          <a:xfrm>
            <a:off x="5127242" y="145842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5D0896E-20FD-4A8D-BEAC-77A7A778EC9F}"/>
              </a:ext>
            </a:extLst>
          </p:cNvPr>
          <p:cNvSpPr/>
          <p:nvPr/>
        </p:nvSpPr>
        <p:spPr>
          <a:xfrm>
            <a:off x="388349" y="715493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1,2,3</a:t>
            </a:r>
            <a:endParaRPr lang="es-PE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48CA92B-4529-4488-8DA1-A43FBC3253F8}"/>
              </a:ext>
            </a:extLst>
          </p:cNvPr>
          <p:cNvSpPr/>
          <p:nvPr/>
        </p:nvSpPr>
        <p:spPr>
          <a:xfrm>
            <a:off x="388349" y="115328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3,4,5</a:t>
            </a:r>
            <a:endParaRPr lang="es-PE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CF81224-7DC1-4356-B555-21061C191BBB}"/>
              </a:ext>
            </a:extLst>
          </p:cNvPr>
          <p:cNvSpPr/>
          <p:nvPr/>
        </p:nvSpPr>
        <p:spPr>
          <a:xfrm>
            <a:off x="366843" y="1757521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5,6,7,8</a:t>
            </a:r>
            <a:endParaRPr lang="es-PE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22C3E74E-F03A-457B-BB2C-C05EB956E39A}"/>
              </a:ext>
            </a:extLst>
          </p:cNvPr>
          <p:cNvSpPr/>
          <p:nvPr/>
        </p:nvSpPr>
        <p:spPr>
          <a:xfrm>
            <a:off x="366843" y="2196853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8,9,10</a:t>
            </a:r>
            <a:endParaRPr lang="es-PE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70DF2226-E1FE-4E5E-8F03-9A7436CA7FC3}"/>
              </a:ext>
            </a:extLst>
          </p:cNvPr>
          <p:cNvSpPr/>
          <p:nvPr/>
        </p:nvSpPr>
        <p:spPr>
          <a:xfrm>
            <a:off x="366843" y="314980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3,4</a:t>
            </a:r>
            <a:endParaRPr lang="es-PE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B77A7E7-3905-437C-B8C9-BC9D785131C8}"/>
              </a:ext>
            </a:extLst>
          </p:cNvPr>
          <p:cNvSpPr/>
          <p:nvPr/>
        </p:nvSpPr>
        <p:spPr>
          <a:xfrm>
            <a:off x="321437" y="373800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5,7</a:t>
            </a:r>
            <a:endParaRPr lang="es-PE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8A54FC3-D35D-4DC3-B5FF-8D1901CD7A42}"/>
              </a:ext>
            </a:extLst>
          </p:cNvPr>
          <p:cNvSpPr/>
          <p:nvPr/>
        </p:nvSpPr>
        <p:spPr>
          <a:xfrm>
            <a:off x="322057" y="425026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7,10</a:t>
            </a:r>
            <a:endParaRPr lang="es-PE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669EC55-A336-435A-9F36-AFCA8C9CB1A7}"/>
              </a:ext>
            </a:extLst>
          </p:cNvPr>
          <p:cNvSpPr/>
          <p:nvPr/>
        </p:nvSpPr>
        <p:spPr>
          <a:xfrm>
            <a:off x="358962" y="2750630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1,2</a:t>
            </a:r>
            <a:endParaRPr lang="es-PE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8782909-EDBA-49EE-B1FA-B43E70FE45FC}"/>
              </a:ext>
            </a:extLst>
          </p:cNvPr>
          <p:cNvSpPr/>
          <p:nvPr/>
        </p:nvSpPr>
        <p:spPr>
          <a:xfrm>
            <a:off x="7053241" y="60190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1,2</a:t>
            </a:r>
            <a:endParaRPr lang="es-PE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B8A2B55-181B-4199-ADB2-52F31EFCF555}"/>
              </a:ext>
            </a:extLst>
          </p:cNvPr>
          <p:cNvSpPr/>
          <p:nvPr/>
        </p:nvSpPr>
        <p:spPr>
          <a:xfrm>
            <a:off x="7053241" y="103970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2,3</a:t>
            </a:r>
            <a:endParaRPr lang="es-PE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E9DB5838-2B82-4330-999C-E48C07190FB3}"/>
              </a:ext>
            </a:extLst>
          </p:cNvPr>
          <p:cNvSpPr/>
          <p:nvPr/>
        </p:nvSpPr>
        <p:spPr>
          <a:xfrm>
            <a:off x="7031735" y="164393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3,4</a:t>
            </a:r>
            <a:endParaRPr lang="es-PE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5770E536-8A5B-465D-A5D3-E787A6BEE19B}"/>
              </a:ext>
            </a:extLst>
          </p:cNvPr>
          <p:cNvSpPr/>
          <p:nvPr/>
        </p:nvSpPr>
        <p:spPr>
          <a:xfrm>
            <a:off x="7031735" y="208326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4,5</a:t>
            </a:r>
            <a:endParaRPr lang="es-PE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AD655F9F-510C-40A4-86B3-92C5EE314C86}"/>
              </a:ext>
            </a:extLst>
          </p:cNvPr>
          <p:cNvSpPr/>
          <p:nvPr/>
        </p:nvSpPr>
        <p:spPr>
          <a:xfrm>
            <a:off x="7023854" y="309955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7</a:t>
            </a:r>
            <a:endParaRPr lang="es-PE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7A70683A-78A0-40CB-A313-B68E40924DFC}"/>
              </a:ext>
            </a:extLst>
          </p:cNvPr>
          <p:cNvSpPr/>
          <p:nvPr/>
        </p:nvSpPr>
        <p:spPr>
          <a:xfrm>
            <a:off x="6986329" y="362442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8,9</a:t>
            </a:r>
            <a:endParaRPr lang="es-PE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F5FC650E-E0D5-4671-898F-6B2F510916A8}"/>
              </a:ext>
            </a:extLst>
          </p:cNvPr>
          <p:cNvSpPr/>
          <p:nvPr/>
        </p:nvSpPr>
        <p:spPr>
          <a:xfrm>
            <a:off x="6986949" y="413668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</a:t>
            </a:r>
            <a:endParaRPr lang="es-PE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3239C52-683B-46DB-8CC0-0A7555D8A16E}"/>
              </a:ext>
            </a:extLst>
          </p:cNvPr>
          <p:cNvSpPr/>
          <p:nvPr/>
        </p:nvSpPr>
        <p:spPr>
          <a:xfrm>
            <a:off x="7023854" y="2637045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5,6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52269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0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8914" name="Rectangle 1027">
            <a:extLst>
              <a:ext uri="{FF2B5EF4-FFF2-40B4-BE49-F238E27FC236}">
                <a16:creationId xmlns:a16="http://schemas.microsoft.com/office/drawing/2014/main" id="{D602B611-F659-D44F-B0F9-8426D8EEE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0" y="1360714"/>
            <a:ext cx="7576610" cy="33722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Pero es más eficiente hacer una fusión de múltiples mezclas, donde se está leyendo todos los bloques simultáneamente: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Abra todos los archivos de bloque simultáneamente y mantenga un búfer de lectura para cada uno y un búfer de escritura para el archivo de salida.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00000"/>
              </a:lnSpc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En cada iteración, seleccione el ID del término más bajo que no se haya procesado utilizando una cola de prioridad.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Combine todas las listas de publicaciones para ese </a:t>
            </a:r>
            <a:r>
              <a:rPr lang="es-MX" altLang="en-US" sz="1600" dirty="0" err="1">
                <a:ea typeface="ＭＳ Ｐゴシック" panose="020B0600070205080204" pitchFamily="34" charset="-128"/>
              </a:rPr>
              <a:t>termID</a:t>
            </a:r>
            <a:r>
              <a:rPr lang="es-MX" altLang="en-US" sz="1600" dirty="0">
                <a:ea typeface="ＭＳ Ｐゴシック" panose="020B0600070205080204" pitchFamily="34" charset="-128"/>
              </a:rPr>
              <a:t> y escríbalo al disco. 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</p:spTree>
    <p:extLst>
      <p:ext uri="{BB962C8B-B14F-4D97-AF65-F5344CB8AC3E}">
        <p14:creationId xmlns:p14="http://schemas.microsoft.com/office/powerpoint/2010/main" val="239210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3087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0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8914" name="Rectangle 1027">
            <a:extLst>
              <a:ext uri="{FF2B5EF4-FFF2-40B4-BE49-F238E27FC236}">
                <a16:creationId xmlns:a16="http://schemas.microsoft.com/office/drawing/2014/main" id="{D602B611-F659-D44F-B0F9-8426D8EEE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0" y="1360715"/>
            <a:ext cx="85206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Pero es más eficiente hacer una fusión de múltiples mezclas, donde se está leyendo todos los bloques simultáneamente: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pic>
        <p:nvPicPr>
          <p:cNvPr id="24578" name="Picture 2" descr="Resultado de imagen para multiway merge sort external 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74" y="2487508"/>
            <a:ext cx="5325295" cy="17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C1A857-70F0-4BE8-A137-01A6E19AD48E}"/>
              </a:ext>
            </a:extLst>
          </p:cNvPr>
          <p:cNvSpPr txBox="1"/>
          <p:nvPr/>
        </p:nvSpPr>
        <p:spPr>
          <a:xfrm>
            <a:off x="603250" y="4743039"/>
            <a:ext cx="6254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/>
              <a:t>http://www.ittc.ku.edu/~jsv/Papers/Vit.IO_book.pdf</a:t>
            </a:r>
          </a:p>
        </p:txBody>
      </p:sp>
    </p:spTree>
    <p:extLst>
      <p:ext uri="{BB962C8B-B14F-4D97-AF65-F5344CB8AC3E}">
        <p14:creationId xmlns:p14="http://schemas.microsoft.com/office/powerpoint/2010/main" val="28020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(L=1)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5C0B4DE-7B9C-4081-8B5F-DDA15BB54CDC}"/>
              </a:ext>
            </a:extLst>
          </p:cNvPr>
          <p:cNvSpPr/>
          <p:nvPr/>
        </p:nvSpPr>
        <p:spPr>
          <a:xfrm>
            <a:off x="310445" y="769760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2, 3, 5, 9, 10 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0D3B9D-6D5F-4243-AAB7-9E342662A994}"/>
              </a:ext>
            </a:extLst>
          </p:cNvPr>
          <p:cNvSpPr/>
          <p:nvPr/>
        </p:nvSpPr>
        <p:spPr>
          <a:xfrm>
            <a:off x="310445" y="129447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1, 2, 5, 8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DECAC4-FFC2-4C46-B7C6-771193F22965}"/>
              </a:ext>
            </a:extLst>
          </p:cNvPr>
          <p:cNvSpPr/>
          <p:nvPr/>
        </p:nvSpPr>
        <p:spPr>
          <a:xfrm>
            <a:off x="310445" y="175612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4, 5, 8, 10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2C1434-104D-400C-A6DB-9E599475CF09}"/>
              </a:ext>
            </a:extLst>
          </p:cNvPr>
          <p:cNvSpPr/>
          <p:nvPr/>
        </p:nvSpPr>
        <p:spPr>
          <a:xfrm>
            <a:off x="316986" y="225820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2, 3, 6, 7</a:t>
            </a:r>
            <a:endParaRPr lang="es-PE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5D3CCF-AFB6-40AF-8DB6-F0AC8F890465}"/>
              </a:ext>
            </a:extLst>
          </p:cNvPr>
          <p:cNvSpPr/>
          <p:nvPr/>
        </p:nvSpPr>
        <p:spPr>
          <a:xfrm>
            <a:off x="316986" y="2733200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1, 3, 4, 10</a:t>
            </a:r>
            <a:endParaRPr lang="es-PE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A6BBD2-070B-4B4C-B0B4-4ACE71331BAE}"/>
              </a:ext>
            </a:extLst>
          </p:cNvPr>
          <p:cNvSpPr/>
          <p:nvPr/>
        </p:nvSpPr>
        <p:spPr>
          <a:xfrm>
            <a:off x="316986" y="3244574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2, 5, 7</a:t>
            </a:r>
            <a:endParaRPr lang="es-PE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566255D-9BCD-49D2-A59B-BE4A332F7BB1}"/>
              </a:ext>
            </a:extLst>
          </p:cNvPr>
          <p:cNvSpPr/>
          <p:nvPr/>
        </p:nvSpPr>
        <p:spPr>
          <a:xfrm>
            <a:off x="309825" y="376748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F73ECA-3613-49E8-B0A2-271BA8E84369}"/>
              </a:ext>
            </a:extLst>
          </p:cNvPr>
          <p:cNvSpPr/>
          <p:nvPr/>
        </p:nvSpPr>
        <p:spPr>
          <a:xfrm>
            <a:off x="310445" y="427974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4, 5, 7, 10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A7B559-1137-4337-B1F2-C9793A5D36B8}"/>
              </a:ext>
            </a:extLst>
          </p:cNvPr>
          <p:cNvSpPr/>
          <p:nvPr/>
        </p:nvSpPr>
        <p:spPr>
          <a:xfrm>
            <a:off x="7042671" y="60254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26EF65B-117A-481D-94CB-CC9CBA5D0744}"/>
              </a:ext>
            </a:extLst>
          </p:cNvPr>
          <p:cNvSpPr/>
          <p:nvPr/>
        </p:nvSpPr>
        <p:spPr>
          <a:xfrm>
            <a:off x="7042671" y="1057114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AC2A97-8C24-4630-9882-BD3B21723408}"/>
              </a:ext>
            </a:extLst>
          </p:cNvPr>
          <p:cNvSpPr/>
          <p:nvPr/>
        </p:nvSpPr>
        <p:spPr>
          <a:xfrm>
            <a:off x="7021165" y="163618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3214F-028C-41EC-86E9-5597B42E3B16}"/>
              </a:ext>
            </a:extLst>
          </p:cNvPr>
          <p:cNvSpPr/>
          <p:nvPr/>
        </p:nvSpPr>
        <p:spPr>
          <a:xfrm>
            <a:off x="7021165" y="208390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8F3A631-4537-476B-BDE3-7842B17C602D}"/>
              </a:ext>
            </a:extLst>
          </p:cNvPr>
          <p:cNvSpPr/>
          <p:nvPr/>
        </p:nvSpPr>
        <p:spPr>
          <a:xfrm>
            <a:off x="7021165" y="259263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A48BCF75-63DC-4547-AC10-C55BDC7B4144}"/>
              </a:ext>
            </a:extLst>
          </p:cNvPr>
          <p:cNvCxnSpPr/>
          <p:nvPr/>
        </p:nvCxnSpPr>
        <p:spPr>
          <a:xfrm>
            <a:off x="6856446" y="25013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5E8DD4-106D-4F90-9DEE-77F2CD3D60D5}"/>
              </a:ext>
            </a:extLst>
          </p:cNvPr>
          <p:cNvSpPr/>
          <p:nvPr/>
        </p:nvSpPr>
        <p:spPr>
          <a:xfrm>
            <a:off x="7021165" y="3053635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9A1CD33-01F3-4C2D-A329-8DD057F07DE2}"/>
              </a:ext>
            </a:extLst>
          </p:cNvPr>
          <p:cNvSpPr/>
          <p:nvPr/>
        </p:nvSpPr>
        <p:spPr>
          <a:xfrm>
            <a:off x="6975759" y="360827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007C67-3456-446E-B0DF-46627A17979C}"/>
              </a:ext>
            </a:extLst>
          </p:cNvPr>
          <p:cNvSpPr/>
          <p:nvPr/>
        </p:nvSpPr>
        <p:spPr>
          <a:xfrm>
            <a:off x="6976379" y="413731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8660F0-BE33-4ECB-D8DB-549C02D396EC}"/>
              </a:ext>
            </a:extLst>
          </p:cNvPr>
          <p:cNvSpPr/>
          <p:nvPr/>
        </p:nvSpPr>
        <p:spPr>
          <a:xfrm>
            <a:off x="2614275" y="1166203"/>
            <a:ext cx="3776138" cy="2412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BA5E33E-643A-8E70-F7BF-E52EC69F018F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AFAE388-DC31-448D-F3DF-76E84AC30038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  <a:endParaRPr lang="es-PE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700BA56-FAA1-AC98-C94E-858E02D43F5E}"/>
              </a:ext>
            </a:extLst>
          </p:cNvPr>
          <p:cNvSpPr/>
          <p:nvPr/>
        </p:nvSpPr>
        <p:spPr>
          <a:xfrm>
            <a:off x="4618952" y="221669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67086C-B636-9CB6-B73A-FD6C7287B1C1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3CB9590-9CCF-0AF7-F075-596AA8D15C75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459A580-FD30-368B-F89C-E3C0CD7E7531}"/>
              </a:ext>
            </a:extLst>
          </p:cNvPr>
          <p:cNvSpPr txBox="1"/>
          <p:nvPr/>
        </p:nvSpPr>
        <p:spPr>
          <a:xfrm>
            <a:off x="5127242" y="196999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21C39-C160-5036-98A2-4FA6774EF292}"/>
              </a:ext>
            </a:extLst>
          </p:cNvPr>
          <p:cNvSpPr/>
          <p:nvPr/>
        </p:nvSpPr>
        <p:spPr>
          <a:xfrm>
            <a:off x="2687654" y="254438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6CF14FE0-D3F7-0467-3D8A-C752D4A3C719}"/>
              </a:ext>
            </a:extLst>
          </p:cNvPr>
          <p:cNvSpPr/>
          <p:nvPr/>
        </p:nvSpPr>
        <p:spPr>
          <a:xfrm>
            <a:off x="2687654" y="304765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CC2503E-72C6-D44C-B51A-80D4FC504FF6}"/>
              </a:ext>
            </a:extLst>
          </p:cNvPr>
          <p:cNvSpPr txBox="1"/>
          <p:nvPr/>
        </p:nvSpPr>
        <p:spPr>
          <a:xfrm>
            <a:off x="3040756" y="2322005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3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A39CEB3-7FD4-12B3-73A2-5CA235DB94C2}"/>
              </a:ext>
            </a:extLst>
          </p:cNvPr>
          <p:cNvSpPr txBox="1"/>
          <p:nvPr/>
        </p:nvSpPr>
        <p:spPr>
          <a:xfrm>
            <a:off x="3040755" y="2832435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4</a:t>
            </a:r>
            <a:endParaRPr lang="es-P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5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32793CB-F52D-483A-B610-781678497228}"/>
              </a:ext>
            </a:extLst>
          </p:cNvPr>
          <p:cNvSpPr/>
          <p:nvPr/>
        </p:nvSpPr>
        <p:spPr>
          <a:xfrm>
            <a:off x="2614275" y="1166203"/>
            <a:ext cx="3776138" cy="2412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ECA7FD4-82A8-4F35-9D66-CB50CB8BBB5B}"/>
              </a:ext>
            </a:extLst>
          </p:cNvPr>
          <p:cNvSpPr/>
          <p:nvPr/>
        </p:nvSpPr>
        <p:spPr>
          <a:xfrm>
            <a:off x="73376" y="558800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F2C0A3-81A5-4978-8220-2C00BDCF7ADF}"/>
              </a:ext>
            </a:extLst>
          </p:cNvPr>
          <p:cNvSpPr txBox="1"/>
          <p:nvPr/>
        </p:nvSpPr>
        <p:spPr>
          <a:xfrm>
            <a:off x="564444" y="25102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DE0727-70CD-4E12-ACAC-7774D4C3BB7E}"/>
              </a:ext>
            </a:extLst>
          </p:cNvPr>
          <p:cNvSpPr txBox="1"/>
          <p:nvPr/>
        </p:nvSpPr>
        <p:spPr>
          <a:xfrm>
            <a:off x="3974795" y="802290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RAM (L=1)</a:t>
            </a:r>
            <a:endParaRPr lang="es-PE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5C0B4DE-7B9C-4081-8B5F-DDA15BB54CDC}"/>
              </a:ext>
            </a:extLst>
          </p:cNvPr>
          <p:cNvSpPr/>
          <p:nvPr/>
        </p:nvSpPr>
        <p:spPr>
          <a:xfrm>
            <a:off x="310445" y="769760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2, 3, 5, 9, 10 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0D3B9D-6D5F-4243-AAB7-9E342662A994}"/>
              </a:ext>
            </a:extLst>
          </p:cNvPr>
          <p:cNvSpPr/>
          <p:nvPr/>
        </p:nvSpPr>
        <p:spPr>
          <a:xfrm>
            <a:off x="310445" y="1294476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1, 2, 5, 8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DECAC4-FFC2-4C46-B7C6-771193F22965}"/>
              </a:ext>
            </a:extLst>
          </p:cNvPr>
          <p:cNvSpPr/>
          <p:nvPr/>
        </p:nvSpPr>
        <p:spPr>
          <a:xfrm>
            <a:off x="310445" y="175612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4, 5, 8, 10</a:t>
            </a:r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2C1434-104D-400C-A6DB-9E599475CF09}"/>
              </a:ext>
            </a:extLst>
          </p:cNvPr>
          <p:cNvSpPr/>
          <p:nvPr/>
        </p:nvSpPr>
        <p:spPr>
          <a:xfrm>
            <a:off x="316986" y="2258207"/>
            <a:ext cx="1687688" cy="3344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2, 3, 6, 7</a:t>
            </a:r>
            <a:endParaRPr lang="es-PE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5D3CCF-AFB6-40AF-8DB6-F0AC8F890465}"/>
              </a:ext>
            </a:extLst>
          </p:cNvPr>
          <p:cNvSpPr/>
          <p:nvPr/>
        </p:nvSpPr>
        <p:spPr>
          <a:xfrm>
            <a:off x="316986" y="2733200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1, 3, 4, 10</a:t>
            </a:r>
            <a:endParaRPr lang="es-PE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A6BBD2-070B-4B4C-B0B4-4ACE71331BAE}"/>
              </a:ext>
            </a:extLst>
          </p:cNvPr>
          <p:cNvSpPr/>
          <p:nvPr/>
        </p:nvSpPr>
        <p:spPr>
          <a:xfrm>
            <a:off x="316986" y="3244574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2, 5, 7</a:t>
            </a:r>
            <a:endParaRPr lang="es-PE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BFD582-880E-44E4-8D3C-AF5DFC213CC0}"/>
              </a:ext>
            </a:extLst>
          </p:cNvPr>
          <p:cNvSpPr/>
          <p:nvPr/>
        </p:nvSpPr>
        <p:spPr>
          <a:xfrm>
            <a:off x="2718123" y="145622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FAC50D0-41A8-4E05-9F71-F1C419423553}"/>
              </a:ext>
            </a:extLst>
          </p:cNvPr>
          <p:cNvSpPr/>
          <p:nvPr/>
        </p:nvSpPr>
        <p:spPr>
          <a:xfrm>
            <a:off x="2687654" y="2019922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  <a:endParaRPr lang="es-PE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ADFA6BF-2728-4785-8A1A-0A1046CF2C56}"/>
              </a:ext>
            </a:extLst>
          </p:cNvPr>
          <p:cNvSpPr/>
          <p:nvPr/>
        </p:nvSpPr>
        <p:spPr>
          <a:xfrm>
            <a:off x="4618952" y="221669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EB28A0-0B33-44EA-B80A-73817DECB669}"/>
              </a:ext>
            </a:extLst>
          </p:cNvPr>
          <p:cNvSpPr txBox="1"/>
          <p:nvPr/>
        </p:nvSpPr>
        <p:spPr>
          <a:xfrm>
            <a:off x="3040757" y="1207553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1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BA9D2A-4C81-4A74-B8E6-05E83666EFAC}"/>
              </a:ext>
            </a:extLst>
          </p:cNvPr>
          <p:cNvSpPr txBox="1"/>
          <p:nvPr/>
        </p:nvSpPr>
        <p:spPr>
          <a:xfrm>
            <a:off x="3040757" y="1797947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2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6952A91-1F9B-457A-83EF-9B4DA0FE3B76}"/>
              </a:ext>
            </a:extLst>
          </p:cNvPr>
          <p:cNvSpPr txBox="1"/>
          <p:nvPr/>
        </p:nvSpPr>
        <p:spPr>
          <a:xfrm>
            <a:off x="5127242" y="1969992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Output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2E33E23-E222-4222-8F7E-FA65E6C02FFE}"/>
              </a:ext>
            </a:extLst>
          </p:cNvPr>
          <p:cNvSpPr/>
          <p:nvPr/>
        </p:nvSpPr>
        <p:spPr>
          <a:xfrm>
            <a:off x="6737871" y="405418"/>
            <a:ext cx="2297289" cy="4374443"/>
          </a:xfrm>
          <a:prstGeom prst="roundRect">
            <a:avLst>
              <a:gd name="adj" fmla="val 1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71736A-D517-4799-B8CC-352F89968512}"/>
              </a:ext>
            </a:extLst>
          </p:cNvPr>
          <p:cNvSpPr txBox="1"/>
          <p:nvPr/>
        </p:nvSpPr>
        <p:spPr>
          <a:xfrm>
            <a:off x="7255430" y="8882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Hard</a:t>
            </a:r>
            <a:r>
              <a:rPr lang="es-ES" dirty="0"/>
              <a:t> Disk</a:t>
            </a:r>
            <a:endParaRPr lang="es-PE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8C0C58C-1FF4-4DD5-8658-2D93ED1F4F13}"/>
              </a:ext>
            </a:extLst>
          </p:cNvPr>
          <p:cNvCxnSpPr/>
          <p:nvPr/>
        </p:nvCxnSpPr>
        <p:spPr>
          <a:xfrm>
            <a:off x="171420" y="26370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566255D-9BCD-49D2-A59B-BE4A332F7BB1}"/>
              </a:ext>
            </a:extLst>
          </p:cNvPr>
          <p:cNvSpPr/>
          <p:nvPr/>
        </p:nvSpPr>
        <p:spPr>
          <a:xfrm>
            <a:off x="309825" y="376748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1, 2, 3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F73ECA-3613-49E8-B0A2-271BA8E84369}"/>
              </a:ext>
            </a:extLst>
          </p:cNvPr>
          <p:cNvSpPr/>
          <p:nvPr/>
        </p:nvSpPr>
        <p:spPr>
          <a:xfrm>
            <a:off x="310445" y="427974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4, 5, 7, 10</a:t>
            </a:r>
            <a:endParaRPr lang="es-P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A7B559-1137-4337-B1F2-C9793A5D36B8}"/>
              </a:ext>
            </a:extLst>
          </p:cNvPr>
          <p:cNvSpPr/>
          <p:nvPr/>
        </p:nvSpPr>
        <p:spPr>
          <a:xfrm>
            <a:off x="7042671" y="60254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1,2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26EF65B-117A-481D-94CB-CC9CBA5D0744}"/>
              </a:ext>
            </a:extLst>
          </p:cNvPr>
          <p:cNvSpPr/>
          <p:nvPr/>
        </p:nvSpPr>
        <p:spPr>
          <a:xfrm>
            <a:off x="7042671" y="104033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2,3,4</a:t>
            </a:r>
            <a:endParaRPr lang="es-PE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AC2A97-8C24-4630-9882-BD3B21723408}"/>
              </a:ext>
            </a:extLst>
          </p:cNvPr>
          <p:cNvSpPr/>
          <p:nvPr/>
        </p:nvSpPr>
        <p:spPr>
          <a:xfrm>
            <a:off x="7021165" y="1644571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5,6,7</a:t>
            </a:r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BD3214F-028C-41EC-86E9-5597B42E3B16}"/>
              </a:ext>
            </a:extLst>
          </p:cNvPr>
          <p:cNvSpPr/>
          <p:nvPr/>
        </p:nvSpPr>
        <p:spPr>
          <a:xfrm>
            <a:off x="7021165" y="2083903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8,9,10</a:t>
            </a:r>
            <a:endParaRPr lang="es-PE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8F3A631-4537-476B-BDE3-7842B17C602D}"/>
              </a:ext>
            </a:extLst>
          </p:cNvPr>
          <p:cNvSpPr/>
          <p:nvPr/>
        </p:nvSpPr>
        <p:spPr>
          <a:xfrm>
            <a:off x="7021165" y="259263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1,2</a:t>
            </a:r>
            <a:endParaRPr lang="es-PE" dirty="0"/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A48BCF75-63DC-4547-AC10-C55BDC7B4144}"/>
              </a:ext>
            </a:extLst>
          </p:cNvPr>
          <p:cNvCxnSpPr/>
          <p:nvPr/>
        </p:nvCxnSpPr>
        <p:spPr>
          <a:xfrm>
            <a:off x="6856446" y="2501345"/>
            <a:ext cx="2060138" cy="0"/>
          </a:xfrm>
          <a:prstGeom prst="line">
            <a:avLst/>
          </a:prstGeom>
          <a:ln w="28575">
            <a:solidFill>
              <a:srgbClr val="FDD3C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5E8DD4-106D-4F90-9DEE-77F2CD3D60D5}"/>
              </a:ext>
            </a:extLst>
          </p:cNvPr>
          <p:cNvSpPr/>
          <p:nvPr/>
        </p:nvSpPr>
        <p:spPr>
          <a:xfrm>
            <a:off x="7021165" y="303685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9A1CD33-01F3-4C2D-A329-8DD057F07DE2}"/>
              </a:ext>
            </a:extLst>
          </p:cNvPr>
          <p:cNvSpPr/>
          <p:nvPr/>
        </p:nvSpPr>
        <p:spPr>
          <a:xfrm>
            <a:off x="6975759" y="3625056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4,5</a:t>
            </a:r>
            <a:endParaRPr lang="es-PE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007C67-3456-446E-B0DF-46627A17979C}"/>
              </a:ext>
            </a:extLst>
          </p:cNvPr>
          <p:cNvSpPr/>
          <p:nvPr/>
        </p:nvSpPr>
        <p:spPr>
          <a:xfrm>
            <a:off x="6976379" y="4137317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7,10</a:t>
            </a:r>
            <a:endParaRPr lang="es-PE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0397376-C146-4B7E-970E-05F465731D35}"/>
              </a:ext>
            </a:extLst>
          </p:cNvPr>
          <p:cNvSpPr/>
          <p:nvPr/>
        </p:nvSpPr>
        <p:spPr>
          <a:xfrm>
            <a:off x="2687654" y="2544388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72E5F6B-462C-4D84-A72B-DB7006319C72}"/>
              </a:ext>
            </a:extLst>
          </p:cNvPr>
          <p:cNvSpPr/>
          <p:nvPr/>
        </p:nvSpPr>
        <p:spPr>
          <a:xfrm>
            <a:off x="2687654" y="3047659"/>
            <a:ext cx="1687688" cy="3344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D100679-C6DC-4B34-8E6A-0D0D28B2AEDF}"/>
              </a:ext>
            </a:extLst>
          </p:cNvPr>
          <p:cNvSpPr txBox="1"/>
          <p:nvPr/>
        </p:nvSpPr>
        <p:spPr>
          <a:xfrm>
            <a:off x="3040756" y="2322005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3</a:t>
            </a:r>
            <a:endParaRPr lang="es-PE" sz="1050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30F1BBC-4F9E-407B-B0A7-28452EADE238}"/>
              </a:ext>
            </a:extLst>
          </p:cNvPr>
          <p:cNvSpPr txBox="1"/>
          <p:nvPr/>
        </p:nvSpPr>
        <p:spPr>
          <a:xfrm>
            <a:off x="3040755" y="2832435"/>
            <a:ext cx="658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Input 4</a:t>
            </a:r>
            <a:endParaRPr lang="es-P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5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5E3F2CEE-B849-9F48-A968-1DE9B8418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2486"/>
            <a:ext cx="7422063" cy="344065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 err="1">
                <a:ea typeface="ＭＳ Ｐゴシック" panose="020B0600070205080204" pitchFamily="34" charset="-128"/>
              </a:rPr>
              <a:t>Problemas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b="1" dirty="0" err="1">
                <a:ea typeface="ＭＳ Ｐゴシック" panose="020B0600070205080204" pitchFamily="34" charset="-128"/>
              </a:rPr>
              <a:t>pendientes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 con </a:t>
            </a:r>
            <a:r>
              <a:rPr lang="en-US" altLang="en-US" sz="2000" b="1" dirty="0" err="1">
                <a:ea typeface="ＭＳ Ｐゴシック" panose="020B0600070205080204" pitchFamily="34" charset="-128"/>
              </a:rPr>
              <a:t>éste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b="1" dirty="0" err="1">
                <a:ea typeface="ＭＳ Ｐゴシック" panose="020B0600070205080204" pitchFamily="34" charset="-128"/>
              </a:rPr>
              <a:t>algoritmo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:</a:t>
            </a:r>
          </a:p>
          <a:p>
            <a:pPr lvl="1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Hemos trabajado bajo el supuesto de:</a:t>
            </a:r>
          </a:p>
          <a:p>
            <a:pPr lvl="2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 Podemos mantener el diccionario en la memoria principal.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Entonces necesitamos que el diccionario (el cual crece dinámicamente) al ser implementado soporte eficientemente el mapeo de  &lt;</a:t>
            </a:r>
            <a:r>
              <a:rPr lang="es-MX" altLang="en-US" sz="1600" dirty="0" err="1">
                <a:ea typeface="ＭＳ Ｐゴシック" panose="020B0600070205080204" pitchFamily="34" charset="-128"/>
              </a:rPr>
              <a:t>term</a:t>
            </a:r>
            <a:r>
              <a:rPr lang="es-MX" altLang="en-US" sz="1600" dirty="0">
                <a:ea typeface="ＭＳ Ｐゴシック" panose="020B0600070205080204" pitchFamily="34" charset="-128"/>
              </a:rPr>
              <a:t> – </a:t>
            </a:r>
            <a:r>
              <a:rPr lang="es-MX" altLang="en-US" sz="1600" dirty="0" err="1">
                <a:ea typeface="ＭＳ Ｐゴシック" panose="020B0600070205080204" pitchFamily="34" charset="-128"/>
              </a:rPr>
              <a:t>termID</a:t>
            </a:r>
            <a:r>
              <a:rPr lang="es-MX" altLang="en-US" sz="1600" dirty="0">
                <a:ea typeface="ＭＳ Ｐゴシック" panose="020B0600070205080204" pitchFamily="34" charset="-128"/>
              </a:rPr>
              <a:t>&gt;.</a:t>
            </a:r>
          </a:p>
          <a:p>
            <a:pPr lvl="2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O mejor aun, trabajar directamente con el </a:t>
            </a:r>
            <a:r>
              <a:rPr lang="es-MX" altLang="en-US" sz="1600" dirty="0" err="1">
                <a:ea typeface="ＭＳ Ｐゴシック" panose="020B0600070205080204" pitchFamily="34" charset="-128"/>
              </a:rPr>
              <a:t>term</a:t>
            </a:r>
            <a:r>
              <a:rPr lang="es-MX" altLang="en-US" sz="1600" dirty="0">
                <a:ea typeface="ＭＳ Ｐゴシック" panose="020B0600070205080204" pitchFamily="34" charset="-128"/>
              </a:rPr>
              <a:t>. 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4.3</a:t>
            </a:r>
          </a:p>
        </p:txBody>
      </p:sp>
    </p:spTree>
    <p:extLst>
      <p:ext uri="{BB962C8B-B14F-4D97-AF65-F5344CB8AC3E}">
        <p14:creationId xmlns:p14="http://schemas.microsoft.com/office/powerpoint/2010/main" val="1393773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sz="2800" dirty="0">
                <a:ea typeface="ＭＳ Ｐゴシック" panose="020B0600070205080204" pitchFamily="34" charset="-128"/>
              </a:rPr>
              <a:t> de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sz="2800" dirty="0">
                <a:ea typeface="ＭＳ Ｐゴシック" panose="020B0600070205080204" pitchFamily="34" charset="-128"/>
              </a:rPr>
              <a:t>: </a:t>
            </a:r>
            <a:r>
              <a:rPr lang="en-US" altLang="en-US" sz="2700" dirty="0">
                <a:ea typeface="ＭＳ Ｐゴシック" panose="020B0600070205080204" pitchFamily="34" charset="-128"/>
              </a:rPr>
              <a:t> 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r>
              <a:rPr lang="en-US" altLang="en-US" sz="2700" dirty="0">
                <a:ea typeface="ＭＳ Ｐゴシック" panose="020B0600070205080204" pitchFamily="34" charset="-128"/>
              </a:rPr>
              <a:t>	</a:t>
            </a:r>
            <a:r>
              <a:rPr lang="en-US" altLang="en-US" sz="2700" b="0" dirty="0">
                <a:ea typeface="ＭＳ Ｐゴシック" panose="020B0600070205080204" pitchFamily="34" charset="-128"/>
              </a:rPr>
              <a:t>	Single-pass in-memory indexing (SPIMI)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984481"/>
            <a:ext cx="7679641" cy="353600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altLang="en-US" dirty="0">
                <a:ea typeface="ＭＳ Ｐゴシック" panose="020B0600070205080204" pitchFamily="34" charset="-128"/>
              </a:rPr>
              <a:t>Generar diccionarios (hash) separados para cada bloque, sin necesidad de mantener el mapeo &lt;</a:t>
            </a:r>
            <a:r>
              <a:rPr lang="es-MX" altLang="en-US" dirty="0" err="1">
                <a:ea typeface="ＭＳ Ｐゴシック" panose="020B0600070205080204" pitchFamily="34" charset="-128"/>
              </a:rPr>
              <a:t>term-termID</a:t>
            </a:r>
            <a:r>
              <a:rPr lang="es-MX" altLang="en-US" dirty="0">
                <a:ea typeface="ＭＳ Ｐゴシック" panose="020B0600070205080204" pitchFamily="34" charset="-128"/>
              </a:rPr>
              <a:t>&gt; entre los bloques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No </a:t>
            </a:r>
            <a:r>
              <a:rPr lang="en-US" altLang="en-US" dirty="0" err="1">
                <a:ea typeface="ＭＳ Ｐゴシック" panose="020B0600070205080204" pitchFamily="34" charset="-128"/>
              </a:rPr>
              <a:t>ordernar</a:t>
            </a:r>
            <a:r>
              <a:rPr lang="en-US" altLang="en-US" dirty="0">
                <a:ea typeface="ＭＳ Ｐゴシック" panose="020B0600070205080204" pitchFamily="34" charset="-128"/>
              </a:rPr>
              <a:t> (slide 38). </a:t>
            </a:r>
            <a:r>
              <a:rPr lang="es-MX" altLang="en-US" dirty="0">
                <a:ea typeface="ＭＳ Ｐゴシック" panose="020B0600070205080204" pitchFamily="34" charset="-128"/>
              </a:rPr>
              <a:t>Acumular en el hash las publicaciones en listas a medida que van ocurriendo.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altLang="en-US" dirty="0">
                <a:ea typeface="ＭＳ Ｐゴシック" panose="020B0600070205080204" pitchFamily="34" charset="-128"/>
              </a:rPr>
              <a:t>De esta manera, podemos generar un índice invertido completo para cada bloque.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altLang="en-US" dirty="0">
                <a:ea typeface="ＭＳ Ｐゴシック" panose="020B0600070205080204" pitchFamily="34" charset="-128"/>
              </a:rPr>
              <a:t>Estos índices separados pueden luego ser mezclados en un </a:t>
            </a:r>
            <a:r>
              <a:rPr lang="es-MX" altLang="en-US" dirty="0" err="1">
                <a:ea typeface="ＭＳ Ｐゴシック" panose="020B0600070205080204" pitchFamily="34" charset="-128"/>
              </a:rPr>
              <a:t>big</a:t>
            </a:r>
            <a:r>
              <a:rPr lang="es-MX" altLang="en-US" dirty="0">
                <a:ea typeface="ＭＳ Ｐゴシック" panose="020B0600070205080204" pitchFamily="34" charset="-128"/>
              </a:rPr>
              <a:t> </a:t>
            </a:r>
            <a:r>
              <a:rPr lang="es-MX" altLang="en-US" dirty="0" err="1">
                <a:ea typeface="ＭＳ Ｐゴシック" panose="020B0600070205080204" pitchFamily="34" charset="-128"/>
              </a:rPr>
              <a:t>index</a:t>
            </a:r>
            <a:r>
              <a:rPr lang="es-MX" altLang="en-US" dirty="0">
                <a:ea typeface="ＭＳ Ｐゴシック" panose="020B0600070205080204" pitchFamily="34" charset="-128"/>
              </a:rPr>
              <a:t>.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4191F7-B028-4737-9D88-CF3A2351528C}"/>
              </a:ext>
            </a:extLst>
          </p:cNvPr>
          <p:cNvSpPr txBox="1"/>
          <p:nvPr/>
        </p:nvSpPr>
        <p:spPr>
          <a:xfrm>
            <a:off x="311625" y="4677594"/>
            <a:ext cx="7889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/>
              <a:t>https://nlp.stanford.edu/IR-book/html/htmledition/single-pass-in-memory-indexing-1.html</a:t>
            </a:r>
          </a:p>
        </p:txBody>
      </p:sp>
    </p:spTree>
    <p:extLst>
      <p:ext uri="{BB962C8B-B14F-4D97-AF65-F5344CB8AC3E}">
        <p14:creationId xmlns:p14="http://schemas.microsoft.com/office/powerpoint/2010/main" val="342665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50" y="1301649"/>
            <a:ext cx="6793713" cy="30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800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sz="2800" dirty="0">
                <a:ea typeface="ＭＳ Ｐゴシック" panose="020B0600070205080204" pitchFamily="34" charset="-128"/>
              </a:rPr>
              <a:t> de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sz="2800" dirty="0">
                <a:ea typeface="ＭＳ Ｐゴシック" panose="020B0600070205080204" pitchFamily="34" charset="-128"/>
              </a:rPr>
              <a:t>:  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	</a:t>
            </a:r>
            <a:r>
              <a:rPr lang="en-US" altLang="en-US" sz="2800" b="0" dirty="0">
                <a:ea typeface="ＭＳ Ｐゴシック" panose="020B0600070205080204" pitchFamily="34" charset="-128"/>
              </a:rPr>
              <a:t>	Single-pass in-memory indexing (SPIMI)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833CFB-6B10-4CBF-856B-4BD68C070216}"/>
              </a:ext>
            </a:extLst>
          </p:cNvPr>
          <p:cNvSpPr txBox="1"/>
          <p:nvPr/>
        </p:nvSpPr>
        <p:spPr>
          <a:xfrm>
            <a:off x="1226250" y="4669251"/>
            <a:ext cx="7195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dirty="0">
                <a:solidFill>
                  <a:schemeClr val="tx2">
                    <a:lumMod val="50000"/>
                  </a:schemeClr>
                </a:solidFill>
              </a:rPr>
              <a:t>https://nlp.stanford.edu/IR-book/html/htmledition/single-pass-in-memory-indexing-1.html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055D5A4-AED0-4351-9BE6-1708C3C6A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31" b="93723"/>
          <a:stretch/>
        </p:blipFill>
        <p:spPr bwMode="auto">
          <a:xfrm>
            <a:off x="2173112" y="3176713"/>
            <a:ext cx="4255910" cy="3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96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sz="3200" dirty="0">
                <a:ea typeface="ＭＳ Ｐゴシック" panose="020B0600070205080204" pitchFamily="34" charset="-128"/>
              </a:rPr>
              <a:t>:  </a:t>
            </a:r>
            <a:br>
              <a:rPr lang="en-US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>
                <a:ea typeface="ＭＳ Ｐゴシック" panose="020B0600070205080204" pitchFamily="34" charset="-128"/>
              </a:rPr>
              <a:t>	</a:t>
            </a:r>
            <a:r>
              <a:rPr lang="en-US" altLang="en-US" sz="3200" b="0" dirty="0">
                <a:ea typeface="ＭＳ Ｐゴシック" panose="020B0600070205080204" pitchFamily="34" charset="-128"/>
              </a:rPr>
              <a:t>	Single-pass in-memory indexing (SPIMI)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8" name="Content Placeholder 2"/>
          <p:cNvSpPr>
            <a:spLocks noGrp="1"/>
          </p:cNvSpPr>
          <p:nvPr>
            <p:ph type="body" idx="1"/>
          </p:nvPr>
        </p:nvSpPr>
        <p:spPr>
          <a:xfrm>
            <a:off x="311625" y="4612824"/>
            <a:ext cx="8520600" cy="475995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1400" dirty="0" err="1">
                <a:ea typeface="ＭＳ Ｐゴシック" panose="020B0600070205080204" pitchFamily="34" charset="-128"/>
              </a:rPr>
              <a:t>Luego</a:t>
            </a:r>
            <a:r>
              <a:rPr lang="en-US" altLang="en-US" sz="1400" dirty="0">
                <a:ea typeface="ＭＳ Ｐゴシック" panose="020B0600070205080204" pitchFamily="34" charset="-128"/>
              </a:rPr>
              <a:t>, la </a:t>
            </a:r>
            <a:r>
              <a:rPr lang="en-US" altLang="en-US" sz="1400" dirty="0" err="1">
                <a:ea typeface="ＭＳ Ｐゴシック" panose="020B0600070205080204" pitchFamily="34" charset="-128"/>
              </a:rPr>
              <a:t>mezcla</a:t>
            </a:r>
            <a:r>
              <a:rPr lang="en-US" altLang="en-US" sz="1400" dirty="0">
                <a:ea typeface="ＭＳ Ｐゴシック" panose="020B0600070205080204" pitchFamily="34" charset="-128"/>
              </a:rPr>
              <a:t> de </a:t>
            </a:r>
            <a:r>
              <a:rPr lang="en-US" altLang="en-US" sz="1400" dirty="0" err="1">
                <a:ea typeface="ＭＳ Ｐゴシック" panose="020B0600070205080204" pitchFamily="34" charset="-128"/>
              </a:rPr>
              <a:t>bloques</a:t>
            </a:r>
            <a:r>
              <a:rPr lang="en-US" altLang="en-US" sz="1400" dirty="0">
                <a:ea typeface="ＭＳ Ｐゴシック" panose="020B0600070205080204" pitchFamily="34" charset="-128"/>
              </a:rPr>
              <a:t> es </a:t>
            </a:r>
            <a:r>
              <a:rPr lang="en-US" altLang="en-US" sz="1400" dirty="0" err="1">
                <a:ea typeface="ＭＳ Ｐゴシック" panose="020B0600070205080204" pitchFamily="34" charset="-128"/>
              </a:rPr>
              <a:t>análogo</a:t>
            </a:r>
            <a:r>
              <a:rPr lang="en-US" altLang="en-US" sz="1400" dirty="0">
                <a:ea typeface="ＭＳ Ｐゴシック" panose="020B0600070205080204" pitchFamily="34" charset="-128"/>
              </a:rPr>
              <a:t> a BSBI </a:t>
            </a:r>
            <a:r>
              <a:rPr lang="en-US" altLang="en-US" sz="14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</a:t>
            </a:r>
            <a:endParaRPr lang="en-US" altLang="en-US" sz="1400" dirty="0">
              <a:ea typeface="ＭＳ Ｐゴシック" panose="020B0600070205080204" pitchFamily="34" charset="-128"/>
            </a:endParaRPr>
          </a:p>
        </p:txBody>
      </p:sp>
      <p:pic>
        <p:nvPicPr>
          <p:cNvPr id="399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12" y="1268189"/>
            <a:ext cx="6542314" cy="334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4.3</a:t>
            </a:r>
          </a:p>
        </p:txBody>
      </p:sp>
    </p:spTree>
    <p:extLst>
      <p:ext uri="{BB962C8B-B14F-4D97-AF65-F5344CB8AC3E}">
        <p14:creationId xmlns:p14="http://schemas.microsoft.com/office/powerpoint/2010/main" val="159147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C89FD05-BBBF-49FB-96CC-A1DEF6BDB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27719"/>
              </p:ext>
            </p:extLst>
          </p:nvPr>
        </p:nvGraphicFramePr>
        <p:xfrm>
          <a:off x="384220" y="613052"/>
          <a:ext cx="1972612" cy="120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86">
                  <a:extLst>
                    <a:ext uri="{9D8B030D-6E8A-4147-A177-3AD203B41FA5}">
                      <a16:colId xmlns:a16="http://schemas.microsoft.com/office/drawing/2014/main" val="3969912420"/>
                    </a:ext>
                  </a:extLst>
                </a:gridCol>
                <a:gridCol w="1049626">
                  <a:extLst>
                    <a:ext uri="{9D8B030D-6E8A-4147-A177-3AD203B41FA5}">
                      <a16:colId xmlns:a16="http://schemas.microsoft.com/office/drawing/2014/main" val="2800178086"/>
                    </a:ext>
                  </a:extLst>
                </a:gridCol>
              </a:tblGrid>
              <a:tr h="400956">
                <a:tc>
                  <a:txBody>
                    <a:bodyPr/>
                    <a:lstStyle/>
                    <a:p>
                      <a:r>
                        <a:rPr lang="es-ES" dirty="0" err="1"/>
                        <a:t>key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BucketFile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71084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88909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2215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EFFBF0D-9BD6-407E-8246-18A456D23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18390"/>
              </p:ext>
            </p:extLst>
          </p:nvPr>
        </p:nvGraphicFramePr>
        <p:xfrm>
          <a:off x="384220" y="2172504"/>
          <a:ext cx="1972612" cy="120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86">
                  <a:extLst>
                    <a:ext uri="{9D8B030D-6E8A-4147-A177-3AD203B41FA5}">
                      <a16:colId xmlns:a16="http://schemas.microsoft.com/office/drawing/2014/main" val="3969912420"/>
                    </a:ext>
                  </a:extLst>
                </a:gridCol>
                <a:gridCol w="1049626">
                  <a:extLst>
                    <a:ext uri="{9D8B030D-6E8A-4147-A177-3AD203B41FA5}">
                      <a16:colId xmlns:a16="http://schemas.microsoft.com/office/drawing/2014/main" val="2800178086"/>
                    </a:ext>
                  </a:extLst>
                </a:gridCol>
              </a:tblGrid>
              <a:tr h="400956">
                <a:tc>
                  <a:txBody>
                    <a:bodyPr/>
                    <a:lstStyle/>
                    <a:p>
                      <a:r>
                        <a:rPr lang="es-ES" dirty="0" err="1"/>
                        <a:t>key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BucketFile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71084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88909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2215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617EE1A-F23F-4BE8-821E-0E712C9D3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09196"/>
              </p:ext>
            </p:extLst>
          </p:nvPr>
        </p:nvGraphicFramePr>
        <p:xfrm>
          <a:off x="384220" y="3825294"/>
          <a:ext cx="1972612" cy="120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986">
                  <a:extLst>
                    <a:ext uri="{9D8B030D-6E8A-4147-A177-3AD203B41FA5}">
                      <a16:colId xmlns:a16="http://schemas.microsoft.com/office/drawing/2014/main" val="3969912420"/>
                    </a:ext>
                  </a:extLst>
                </a:gridCol>
                <a:gridCol w="1049626">
                  <a:extLst>
                    <a:ext uri="{9D8B030D-6E8A-4147-A177-3AD203B41FA5}">
                      <a16:colId xmlns:a16="http://schemas.microsoft.com/office/drawing/2014/main" val="2800178086"/>
                    </a:ext>
                  </a:extLst>
                </a:gridCol>
              </a:tblGrid>
              <a:tr h="400956">
                <a:tc>
                  <a:txBody>
                    <a:bodyPr/>
                    <a:lstStyle/>
                    <a:p>
                      <a:r>
                        <a:rPr lang="es-ES" dirty="0" err="1"/>
                        <a:t>key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BucketFile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71084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188909"/>
                  </a:ext>
                </a:extLst>
              </a:tr>
              <a:tr h="400956">
                <a:tc>
                  <a:txBody>
                    <a:bodyPr/>
                    <a:lstStyle/>
                    <a:p>
                      <a:r>
                        <a:rPr lang="es-ES" dirty="0"/>
                        <a:t>w4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22159"/>
                  </a:ext>
                </a:extLst>
              </a:tr>
            </a:tbl>
          </a:graphicData>
        </a:graphic>
      </p:graphicFrame>
      <p:sp>
        <p:nvSpPr>
          <p:cNvPr id="9" name="Rectángulo: esquina doblada 8">
            <a:extLst>
              <a:ext uri="{FF2B5EF4-FFF2-40B4-BE49-F238E27FC236}">
                <a16:creationId xmlns:a16="http://schemas.microsoft.com/office/drawing/2014/main" id="{435B065E-5CA7-4EA5-BAA1-CC9C5FD75C18}"/>
              </a:ext>
            </a:extLst>
          </p:cNvPr>
          <p:cNvSpPr/>
          <p:nvPr/>
        </p:nvSpPr>
        <p:spPr>
          <a:xfrm>
            <a:off x="3685504" y="758592"/>
            <a:ext cx="886496" cy="7997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W1(0).txt</a:t>
            </a:r>
            <a:endParaRPr lang="es-PE" sz="1400" dirty="0"/>
          </a:p>
        </p:txBody>
      </p:sp>
      <p:sp>
        <p:nvSpPr>
          <p:cNvPr id="11" name="Rectángulo: esquina doblada 10">
            <a:extLst>
              <a:ext uri="{FF2B5EF4-FFF2-40B4-BE49-F238E27FC236}">
                <a16:creationId xmlns:a16="http://schemas.microsoft.com/office/drawing/2014/main" id="{FEBD5BD9-0325-4768-BDE0-38CDA915C5A4}"/>
              </a:ext>
            </a:extLst>
          </p:cNvPr>
          <p:cNvSpPr/>
          <p:nvPr/>
        </p:nvSpPr>
        <p:spPr>
          <a:xfrm>
            <a:off x="3685503" y="2908319"/>
            <a:ext cx="886496" cy="8564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W3(0).txt</a:t>
            </a:r>
            <a:endParaRPr lang="es-PE" sz="1400" dirty="0"/>
          </a:p>
        </p:txBody>
      </p:sp>
      <p:sp>
        <p:nvSpPr>
          <p:cNvPr id="12" name="Rectángulo: esquina doblada 11">
            <a:extLst>
              <a:ext uri="{FF2B5EF4-FFF2-40B4-BE49-F238E27FC236}">
                <a16:creationId xmlns:a16="http://schemas.microsoft.com/office/drawing/2014/main" id="{77068625-6E17-4934-9F9B-43640AAA8A98}"/>
              </a:ext>
            </a:extLst>
          </p:cNvPr>
          <p:cNvSpPr/>
          <p:nvPr/>
        </p:nvSpPr>
        <p:spPr>
          <a:xfrm>
            <a:off x="3700526" y="3998505"/>
            <a:ext cx="871473" cy="8564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W4(0).txt</a:t>
            </a:r>
            <a:endParaRPr lang="es-PE" sz="1400" dirty="0"/>
          </a:p>
        </p:txBody>
      </p:sp>
      <p:sp>
        <p:nvSpPr>
          <p:cNvPr id="13" name="Rectángulo: esquina doblada 12">
            <a:extLst>
              <a:ext uri="{FF2B5EF4-FFF2-40B4-BE49-F238E27FC236}">
                <a16:creationId xmlns:a16="http://schemas.microsoft.com/office/drawing/2014/main" id="{B6CFCFEB-76CE-4632-BF48-6E8217977287}"/>
              </a:ext>
            </a:extLst>
          </p:cNvPr>
          <p:cNvSpPr/>
          <p:nvPr/>
        </p:nvSpPr>
        <p:spPr>
          <a:xfrm>
            <a:off x="5190362" y="1874826"/>
            <a:ext cx="886496" cy="7997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W2(1).txt</a:t>
            </a:r>
            <a:endParaRPr lang="es-PE" sz="1400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842F55B-6498-4769-B8D8-AE21B7502F5E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4622442" y="2274702"/>
            <a:ext cx="567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DB6ED56-FEFD-494E-BF89-175B0C1D4CEA}"/>
              </a:ext>
            </a:extLst>
          </p:cNvPr>
          <p:cNvCxnSpPr>
            <a:endCxn id="9" idx="1"/>
          </p:cNvCxnSpPr>
          <p:nvPr/>
        </p:nvCxnSpPr>
        <p:spPr>
          <a:xfrm flipV="1">
            <a:off x="2189408" y="1158468"/>
            <a:ext cx="1496096" cy="1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1B27002-57B1-48BE-A32D-DC2DB76472D5}"/>
              </a:ext>
            </a:extLst>
          </p:cNvPr>
          <p:cNvCxnSpPr>
            <a:cxnSpLocks/>
          </p:cNvCxnSpPr>
          <p:nvPr/>
        </p:nvCxnSpPr>
        <p:spPr>
          <a:xfrm>
            <a:off x="2131454" y="1751212"/>
            <a:ext cx="1604492" cy="35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1E5D135-EBBB-4285-8144-9CD06D1B703A}"/>
              </a:ext>
            </a:extLst>
          </p:cNvPr>
          <p:cNvCxnSpPr>
            <a:cxnSpLocks/>
          </p:cNvCxnSpPr>
          <p:nvPr/>
        </p:nvCxnSpPr>
        <p:spPr>
          <a:xfrm flipV="1">
            <a:off x="2266682" y="2235181"/>
            <a:ext cx="1418821" cy="397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3EBF69D-6943-4B53-B779-F1D4128785A9}"/>
              </a:ext>
            </a:extLst>
          </p:cNvPr>
          <p:cNvSpPr txBox="1"/>
          <p:nvPr/>
        </p:nvSpPr>
        <p:spPr>
          <a:xfrm>
            <a:off x="2034015" y="115338"/>
            <a:ext cx="583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SPIMI-</a:t>
            </a:r>
            <a:r>
              <a:rPr lang="es-ES" dirty="0" err="1"/>
              <a:t>Invert</a:t>
            </a:r>
            <a:r>
              <a:rPr lang="es-ES" dirty="0"/>
              <a:t>:  </a:t>
            </a:r>
            <a:r>
              <a:rPr lang="es-ES" dirty="0" err="1"/>
              <a:t>Buckets</a:t>
            </a:r>
            <a:r>
              <a:rPr lang="es-ES" dirty="0"/>
              <a:t> que contienen listas de publicaciones</a:t>
            </a:r>
            <a:endParaRPr lang="es-PE" dirty="0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FD999AEC-5F0F-46D3-8FE5-050F7EC929CF}"/>
              </a:ext>
            </a:extLst>
          </p:cNvPr>
          <p:cNvSpPr/>
          <p:nvPr/>
        </p:nvSpPr>
        <p:spPr>
          <a:xfrm>
            <a:off x="3735946" y="1874826"/>
            <a:ext cx="886496" cy="79975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W2(0).txt</a:t>
            </a:r>
            <a:endParaRPr lang="es-PE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55A790-98D1-4E4E-BAD6-9F2C35A1695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356832" y="1318206"/>
            <a:ext cx="1328671" cy="310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C27422D-933E-4126-AF15-1F39B4D5BB5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306389" y="3182373"/>
            <a:ext cx="1379114" cy="154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2E8C0CC-AB87-413F-AB38-3E40F152133A}"/>
              </a:ext>
            </a:extLst>
          </p:cNvPr>
          <p:cNvCxnSpPr>
            <a:cxnSpLocks/>
          </p:cNvCxnSpPr>
          <p:nvPr/>
        </p:nvCxnSpPr>
        <p:spPr>
          <a:xfrm flipV="1">
            <a:off x="2407275" y="4384908"/>
            <a:ext cx="1278228" cy="39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83F9C-4673-4E57-AA2F-7873B2FB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sz="3200" dirty="0">
                <a:ea typeface="ＭＳ Ｐゴシック" panose="020B0600070205080204" pitchFamily="34" charset="-128"/>
              </a:rPr>
              <a:t>: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1A3E58-D1A5-43DD-889F-0EA6F047D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724717" cy="3953814"/>
          </a:xfrm>
        </p:spPr>
        <p:txBody>
          <a:bodyPr/>
          <a:lstStyle/>
          <a:p>
            <a:r>
              <a:rPr lang="es-P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Dynamic </a:t>
            </a:r>
            <a:r>
              <a:rPr lang="es-P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indexing</a:t>
            </a:r>
            <a:endParaRPr lang="es-PE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596900" lvl="1" indent="0">
              <a:buNone/>
            </a:pPr>
            <a:endParaRPr lang="es-P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P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Distributed</a:t>
            </a:r>
            <a:r>
              <a:rPr lang="es-P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P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indexing</a:t>
            </a:r>
            <a:endParaRPr lang="es-PE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s-PE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Map</a:t>
            </a:r>
            <a:r>
              <a:rPr lang="es-PE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Reduce</a:t>
            </a:r>
          </a:p>
          <a:p>
            <a:pPr marL="596900" lvl="1" indent="0">
              <a:buNone/>
            </a:pPr>
            <a:endParaRPr lang="es-P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-65500">
              <a:buNone/>
            </a:pPr>
            <a:r>
              <a:rPr lang="es-PE" sz="18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Papers</a:t>
            </a:r>
            <a:r>
              <a:rPr lang="es-PE" sz="1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de referencia</a:t>
            </a:r>
            <a:endParaRPr lang="es-PE" sz="18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-65500">
              <a:buNone/>
            </a:pPr>
            <a:r>
              <a:rPr lang="es-PE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https://nlp.stanford.edu/IR-book/html/htmledition/references-and-further-reading-4.html</a:t>
            </a:r>
          </a:p>
          <a:p>
            <a:pPr marL="0" indent="0">
              <a:buNone/>
            </a:pPr>
            <a:endParaRPr lang="es-PE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s-P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s-PE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3890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51F1B6BA-C738-4AAF-85A0-A1FACE39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3449" y="1320855"/>
            <a:ext cx="3945101" cy="191583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0518BF4-6FB8-4FC4-94C3-F0F5F54B3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33" y="93539"/>
            <a:ext cx="8330756" cy="994172"/>
          </a:xfrm>
        </p:spPr>
        <p:txBody>
          <a:bodyPr>
            <a:normAutofit/>
          </a:bodyPr>
          <a:lstStyle/>
          <a:p>
            <a:pPr algn="l"/>
            <a:r>
              <a:rPr lang="es-PE" dirty="0" err="1"/>
              <a:t>Indexing</a:t>
            </a:r>
            <a:r>
              <a:rPr lang="es-PE" dirty="0"/>
              <a:t> </a:t>
            </a:r>
            <a:r>
              <a:rPr lang="es-PE" dirty="0" err="1"/>
              <a:t>for</a:t>
            </a:r>
            <a:r>
              <a:rPr lang="es-PE" dirty="0"/>
              <a:t> Full-</a:t>
            </a:r>
            <a:r>
              <a:rPr lang="es-PE" dirty="0" err="1"/>
              <a:t>text</a:t>
            </a:r>
            <a:r>
              <a:rPr lang="es-PE" dirty="0"/>
              <a:t> </a:t>
            </a:r>
            <a:r>
              <a:rPr lang="es-PE" dirty="0" err="1"/>
              <a:t>Search</a:t>
            </a:r>
            <a:r>
              <a:rPr lang="es-PE" dirty="0"/>
              <a:t> in PostgreSQL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844233-51CF-4764-86F6-D00B7954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07" y="1182690"/>
            <a:ext cx="3876541" cy="3273389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82B4CE5-99C9-4206-A6D4-3DE6E2F1FE2F}"/>
              </a:ext>
            </a:extLst>
          </p:cNvPr>
          <p:cNvSpPr txBox="1"/>
          <p:nvPr/>
        </p:nvSpPr>
        <p:spPr>
          <a:xfrm>
            <a:off x="313449" y="903045"/>
            <a:ext cx="3522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GIN vs </a:t>
            </a:r>
            <a:r>
              <a:rPr lang="es-PE" dirty="0" err="1"/>
              <a:t>GiST</a:t>
            </a: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ECA1E-B6EF-45BB-B37A-73FCF85CF63F}"/>
              </a:ext>
            </a:extLst>
          </p:cNvPr>
          <p:cNvSpPr txBox="1"/>
          <p:nvPr/>
        </p:nvSpPr>
        <p:spPr>
          <a:xfrm>
            <a:off x="179407" y="420386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050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https://postgrespro.com/blog/pgsql/4261647</a:t>
            </a:r>
            <a:endParaRPr lang="es-PE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CFABC8B-513B-4408-8844-0BA25E6E9F87}"/>
              </a:ext>
            </a:extLst>
          </p:cNvPr>
          <p:cNvSpPr txBox="1"/>
          <p:nvPr/>
        </p:nvSpPr>
        <p:spPr>
          <a:xfrm>
            <a:off x="267150" y="3348526"/>
            <a:ext cx="3945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400" i="1" dirty="0">
                <a:solidFill>
                  <a:srgbClr val="FF0000"/>
                </a:solidFill>
              </a:rPr>
              <a:t>“As a rule, GIN </a:t>
            </a:r>
            <a:r>
              <a:rPr lang="es-PE" sz="1400" i="1" dirty="0" err="1">
                <a:solidFill>
                  <a:srgbClr val="FF0000"/>
                </a:solidFill>
              </a:rPr>
              <a:t>beats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GiST</a:t>
            </a:r>
            <a:r>
              <a:rPr lang="es-PE" sz="1400" i="1" dirty="0">
                <a:solidFill>
                  <a:srgbClr val="FF0000"/>
                </a:solidFill>
              </a:rPr>
              <a:t> in </a:t>
            </a:r>
            <a:r>
              <a:rPr lang="es-PE" sz="1400" i="1" dirty="0" err="1">
                <a:solidFill>
                  <a:srgbClr val="FF0000"/>
                </a:solidFill>
              </a:rPr>
              <a:t>accuracy</a:t>
            </a:r>
            <a:r>
              <a:rPr lang="es-PE" sz="1400" i="1" dirty="0">
                <a:solidFill>
                  <a:srgbClr val="FF0000"/>
                </a:solidFill>
              </a:rPr>
              <a:t> and </a:t>
            </a:r>
            <a:r>
              <a:rPr lang="es-PE" sz="1400" i="1" dirty="0" err="1">
                <a:solidFill>
                  <a:srgbClr val="FF0000"/>
                </a:solidFill>
              </a:rPr>
              <a:t>search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speed</a:t>
            </a:r>
            <a:r>
              <a:rPr lang="es-PE" sz="1400" i="1" dirty="0">
                <a:solidFill>
                  <a:srgbClr val="FF0000"/>
                </a:solidFill>
              </a:rPr>
              <a:t>. </a:t>
            </a:r>
            <a:r>
              <a:rPr lang="es-PE" sz="1400" i="1" dirty="0" err="1">
                <a:solidFill>
                  <a:srgbClr val="FF0000"/>
                </a:solidFill>
              </a:rPr>
              <a:t>If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the</a:t>
            </a:r>
            <a:r>
              <a:rPr lang="es-PE" sz="1400" i="1" dirty="0">
                <a:solidFill>
                  <a:srgbClr val="FF0000"/>
                </a:solidFill>
              </a:rPr>
              <a:t> data </a:t>
            </a:r>
            <a:r>
              <a:rPr lang="es-PE" sz="1400" i="1" dirty="0" err="1">
                <a:solidFill>
                  <a:srgbClr val="FF0000"/>
                </a:solidFill>
              </a:rPr>
              <a:t>is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updated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not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frequently</a:t>
            </a:r>
            <a:r>
              <a:rPr lang="es-PE" sz="1400" i="1" dirty="0">
                <a:solidFill>
                  <a:srgbClr val="FF0000"/>
                </a:solidFill>
              </a:rPr>
              <a:t> and </a:t>
            </a:r>
            <a:r>
              <a:rPr lang="es-PE" sz="1400" i="1" dirty="0" err="1">
                <a:solidFill>
                  <a:srgbClr val="FF0000"/>
                </a:solidFill>
              </a:rPr>
              <a:t>fast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search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is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needed</a:t>
            </a:r>
            <a:r>
              <a:rPr lang="es-PE" sz="1400" i="1" dirty="0">
                <a:solidFill>
                  <a:srgbClr val="FF0000"/>
                </a:solidFill>
              </a:rPr>
              <a:t>, </a:t>
            </a:r>
            <a:r>
              <a:rPr lang="es-PE" sz="1400" i="1" dirty="0" err="1">
                <a:solidFill>
                  <a:srgbClr val="FF0000"/>
                </a:solidFill>
              </a:rPr>
              <a:t>most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likely</a:t>
            </a:r>
            <a:r>
              <a:rPr lang="es-PE" sz="1400" i="1" dirty="0">
                <a:solidFill>
                  <a:srgbClr val="FF0000"/>
                </a:solidFill>
              </a:rPr>
              <a:t> GIN </a:t>
            </a:r>
            <a:r>
              <a:rPr lang="es-PE" sz="1400" i="1" dirty="0" err="1">
                <a:solidFill>
                  <a:srgbClr val="FF0000"/>
                </a:solidFill>
              </a:rPr>
              <a:t>will</a:t>
            </a:r>
            <a:r>
              <a:rPr lang="es-PE" sz="1400" i="1" dirty="0">
                <a:solidFill>
                  <a:srgbClr val="FF0000"/>
                </a:solidFill>
              </a:rPr>
              <a:t> be </a:t>
            </a:r>
            <a:r>
              <a:rPr lang="es-PE" sz="1400" i="1" dirty="0" err="1">
                <a:solidFill>
                  <a:srgbClr val="FF0000"/>
                </a:solidFill>
              </a:rPr>
              <a:t>an</a:t>
            </a:r>
            <a:r>
              <a:rPr lang="es-PE" sz="1400" i="1" dirty="0">
                <a:solidFill>
                  <a:srgbClr val="FF0000"/>
                </a:solidFill>
              </a:rPr>
              <a:t> </a:t>
            </a:r>
            <a:r>
              <a:rPr lang="es-PE" sz="1400" i="1" dirty="0" err="1">
                <a:solidFill>
                  <a:srgbClr val="FF0000"/>
                </a:solidFill>
              </a:rPr>
              <a:t>option</a:t>
            </a:r>
            <a:r>
              <a:rPr lang="es-PE" sz="1400" i="1" dirty="0">
                <a:solidFill>
                  <a:srgbClr val="FF0000"/>
                </a:solidFill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294331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4" name="Rectangle 1027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5784300" cy="3719019"/>
          </a:xfrm>
        </p:spPr>
        <p:txBody>
          <a:bodyPr/>
          <a:lstStyle/>
          <a:p>
            <a:pPr eaLnBrk="1" hangingPunct="1"/>
            <a:r>
              <a:rPr lang="en-US" altLang="en-US" sz="2250" dirty="0">
                <a:ea typeface="ＭＳ Ｐゴシック" panose="020B0600070205080204" pitchFamily="34" charset="-128"/>
              </a:rPr>
              <a:t>¿Como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construímos</a:t>
            </a:r>
            <a:r>
              <a:rPr lang="en-US" altLang="en-US" sz="2250" dirty="0">
                <a:ea typeface="ＭＳ Ｐゴシック" panose="020B0600070205080204" pitchFamily="34" charset="-128"/>
              </a:rPr>
              <a:t> un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índice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eficiente</a:t>
            </a:r>
            <a:r>
              <a:rPr lang="en-US" altLang="en-US" sz="2250" dirty="0">
                <a:ea typeface="ＭＳ Ｐゴシック" panose="020B0600070205080204" pitchFamily="34" charset="-128"/>
              </a:rPr>
              <a:t> y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escalable</a:t>
            </a:r>
            <a:r>
              <a:rPr lang="en-US" altLang="en-US" sz="2250" dirty="0">
                <a:ea typeface="ＭＳ Ｐゴシック" panose="020B0600070205080204" pitchFamily="34" charset="-128"/>
              </a:rPr>
              <a:t>?</a:t>
            </a:r>
          </a:p>
          <a:p>
            <a:pPr eaLnBrk="1" hangingPunct="1"/>
            <a:endParaRPr lang="en-US" altLang="en-US" sz="225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250" dirty="0">
                <a:ea typeface="ＭＳ Ｐゴシック" panose="020B0600070205080204" pitchFamily="34" charset="-128"/>
              </a:rPr>
              <a:t>¿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Qué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estrategias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puedo</a:t>
            </a:r>
            <a:r>
              <a:rPr lang="en-US" altLang="en-US" sz="2250" dirty="0">
                <a:ea typeface="ＭＳ Ｐゴシック" panose="020B0600070205080204" pitchFamily="34" charset="-128"/>
              </a:rPr>
              <a:t> usar con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memoria</a:t>
            </a:r>
            <a:r>
              <a:rPr lang="en-US" altLang="en-US" sz="2250" dirty="0">
                <a:ea typeface="ＭＳ Ｐゴシック" panose="020B0600070205080204" pitchFamily="34" charset="-128"/>
              </a:rPr>
              <a:t> principal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limitada</a:t>
            </a:r>
            <a:r>
              <a:rPr lang="en-US" altLang="en-US" sz="2250" dirty="0">
                <a:ea typeface="ＭＳ Ｐゴシック" panose="020B0600070205080204" pitchFamily="34" charset="-128"/>
              </a:rPr>
              <a:t>? </a:t>
            </a:r>
          </a:p>
          <a:p>
            <a:pPr marL="0" indent="0" eaLnBrk="1" hangingPunct="1">
              <a:buNone/>
            </a:pPr>
            <a:endParaRPr lang="en-US" altLang="en-US" sz="225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250" dirty="0">
                <a:ea typeface="ＭＳ Ｐゴシック" panose="020B0600070205080204" pitchFamily="34" charset="-128"/>
              </a:rPr>
              <a:t>¿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Cómo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podemos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hacer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uso</a:t>
            </a:r>
            <a:r>
              <a:rPr lang="en-US" altLang="en-US" sz="2250" dirty="0">
                <a:ea typeface="ＭＳ Ｐゴシック" panose="020B0600070205080204" pitchFamily="34" charset="-128"/>
              </a:rPr>
              <a:t> de la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memoria</a:t>
            </a:r>
            <a:r>
              <a:rPr lang="en-US" altLang="en-US" sz="2250" dirty="0">
                <a:ea typeface="ＭＳ Ｐゴシック" panose="020B0600070205080204" pitchFamily="34" charset="-128"/>
              </a:rPr>
              <a:t> </a:t>
            </a:r>
            <a:r>
              <a:rPr lang="en-US" altLang="en-US" sz="2250" dirty="0" err="1">
                <a:ea typeface="ＭＳ Ｐゴシック" panose="020B0600070205080204" pitchFamily="34" charset="-128"/>
              </a:rPr>
              <a:t>secundaria</a:t>
            </a:r>
            <a:r>
              <a:rPr lang="en-US" altLang="en-US" sz="2250" dirty="0"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Ch. 4</a:t>
            </a:r>
          </a:p>
        </p:txBody>
      </p:sp>
      <p:pic>
        <p:nvPicPr>
          <p:cNvPr id="9218" name="Picture 2" descr="Resultado de imagen para too many d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904875"/>
            <a:ext cx="285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02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15533" y="93539"/>
            <a:ext cx="8330756" cy="994172"/>
          </a:xfrm>
        </p:spPr>
        <p:txBody>
          <a:bodyPr>
            <a:normAutofit/>
          </a:bodyPr>
          <a:lstStyle/>
          <a:p>
            <a:pPr algn="l"/>
            <a:r>
              <a:rPr lang="es-PE" dirty="0" err="1"/>
              <a:t>Generalized</a:t>
            </a:r>
            <a:r>
              <a:rPr lang="es-PE" dirty="0"/>
              <a:t> </a:t>
            </a:r>
            <a:r>
              <a:rPr lang="es-PE" dirty="0" err="1"/>
              <a:t>Inverted</a:t>
            </a:r>
            <a:r>
              <a:rPr lang="es-PE" dirty="0"/>
              <a:t> </a:t>
            </a:r>
            <a:r>
              <a:rPr lang="es-PE" dirty="0" err="1"/>
              <a:t>Index</a:t>
            </a:r>
            <a:r>
              <a:rPr lang="es-PE" dirty="0"/>
              <a:t>  (GIN)</a:t>
            </a:r>
            <a:endParaRPr lang="es-P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B0FF0A-BBE2-44BA-A62A-79E5C5C8B0F2}"/>
              </a:ext>
            </a:extLst>
          </p:cNvPr>
          <p:cNvSpPr txBox="1"/>
          <p:nvPr/>
        </p:nvSpPr>
        <p:spPr>
          <a:xfrm>
            <a:off x="171423" y="891746"/>
            <a:ext cx="4789552" cy="36471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</a:rPr>
              <a:t># create table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CREATE TABLE articles (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body text,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</a:t>
            </a:r>
            <a:r>
              <a:rPr lang="en-US" sz="1050" dirty="0" err="1">
                <a:latin typeface="Consolas" panose="020B0609020204030204" pitchFamily="49" charset="0"/>
              </a:rPr>
              <a:t>body_indexed</a:t>
            </a:r>
            <a:r>
              <a:rPr lang="en-US" sz="1050" dirty="0">
                <a:latin typeface="Consolas" panose="020B0609020204030204" pitchFamily="49" charset="0"/>
              </a:rPr>
              <a:t> text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);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add an index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CREATE INDEX </a:t>
            </a:r>
            <a:r>
              <a:rPr lang="en-US" sz="1050" dirty="0" err="1">
                <a:latin typeface="Consolas" panose="020B0609020204030204" pitchFamily="49" charset="0"/>
              </a:rPr>
              <a:t>articles_search_idx</a:t>
            </a:r>
            <a:r>
              <a:rPr lang="en-US" sz="1050" dirty="0">
                <a:latin typeface="Consolas" panose="020B0609020204030204" pitchFamily="49" charset="0"/>
              </a:rPr>
              <a:t> ON articles USING gin (</a:t>
            </a:r>
            <a:r>
              <a:rPr lang="en-US" sz="1050" dirty="0" err="1">
                <a:latin typeface="Consolas" panose="020B0609020204030204" pitchFamily="49" charset="0"/>
              </a:rPr>
              <a:t>body_indexed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en-US" sz="1050" dirty="0" err="1">
                <a:latin typeface="Consolas" panose="020B0609020204030204" pitchFamily="49" charset="0"/>
              </a:rPr>
              <a:t>gin_trgm_ops</a:t>
            </a:r>
            <a:r>
              <a:rPr lang="en-US" sz="1050" dirty="0">
                <a:latin typeface="Consolas" panose="020B0609020204030204" pitchFamily="49" charset="0"/>
              </a:rPr>
              <a:t>);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populate table with data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INSERT INTO articles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SELECT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md5(random()::text),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md5(random()::text)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from (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SELECT * FROM </a:t>
            </a:r>
            <a:r>
              <a:rPr lang="en-US" sz="1050" dirty="0" err="1">
                <a:latin typeface="Consolas" panose="020B0609020204030204" pitchFamily="49" charset="0"/>
              </a:rPr>
              <a:t>generate_series</a:t>
            </a:r>
            <a:r>
              <a:rPr lang="en-US" sz="1050" dirty="0">
                <a:latin typeface="Consolas" panose="020B0609020204030204" pitchFamily="49" charset="0"/>
              </a:rPr>
              <a:t>(1,100000) AS id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) AS x;</a:t>
            </a:r>
          </a:p>
          <a:p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# test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SELECT count(*) FROM articles where body </a:t>
            </a:r>
            <a:r>
              <a:rPr lang="en-US" sz="1050" dirty="0" err="1">
                <a:latin typeface="Consolas" panose="020B0609020204030204" pitchFamily="49" charset="0"/>
              </a:rPr>
              <a:t>ilike</a:t>
            </a:r>
            <a:r>
              <a:rPr lang="en-US" sz="1050" dirty="0">
                <a:latin typeface="Consolas" panose="020B0609020204030204" pitchFamily="49" charset="0"/>
              </a:rPr>
              <a:t> '%</a:t>
            </a:r>
            <a:r>
              <a:rPr lang="en-US" sz="1050" dirty="0" err="1">
                <a:latin typeface="Consolas" panose="020B0609020204030204" pitchFamily="49" charset="0"/>
              </a:rPr>
              <a:t>abc</a:t>
            </a:r>
            <a:r>
              <a:rPr lang="en-US" sz="1050" dirty="0">
                <a:latin typeface="Consolas" panose="020B0609020204030204" pitchFamily="49" charset="0"/>
              </a:rPr>
              <a:t>%';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SELECT count(*) FROM articles where </a:t>
            </a:r>
            <a:r>
              <a:rPr lang="en-US" sz="1050" dirty="0" err="1">
                <a:latin typeface="Consolas" panose="020B0609020204030204" pitchFamily="49" charset="0"/>
              </a:rPr>
              <a:t>body_indexed</a:t>
            </a:r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en-US" sz="1050" dirty="0" err="1">
                <a:latin typeface="Consolas" panose="020B0609020204030204" pitchFamily="49" charset="0"/>
              </a:rPr>
              <a:t>ilike</a:t>
            </a:r>
            <a:r>
              <a:rPr lang="en-US" sz="1050" dirty="0">
                <a:latin typeface="Consolas" panose="020B0609020204030204" pitchFamily="49" charset="0"/>
              </a:rPr>
              <a:t>'%</a:t>
            </a:r>
            <a:r>
              <a:rPr lang="en-US" sz="1050" dirty="0" err="1">
                <a:latin typeface="Consolas" panose="020B0609020204030204" pitchFamily="49" charset="0"/>
              </a:rPr>
              <a:t>abc</a:t>
            </a:r>
            <a:r>
              <a:rPr lang="en-US" sz="1050" dirty="0">
                <a:latin typeface="Consolas" panose="020B0609020204030204" pitchFamily="49" charset="0"/>
              </a:rPr>
              <a:t>%';</a:t>
            </a:r>
            <a:endParaRPr lang="es-PE" sz="1050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9566FE-E7A4-4584-8952-9979F3D86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r="16620" b="3056"/>
          <a:stretch/>
        </p:blipFill>
        <p:spPr bwMode="auto">
          <a:xfrm>
            <a:off x="4620263" y="1182898"/>
            <a:ext cx="4463183" cy="2946709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7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ntroduction to Tanzu Greenplum Text | Tanzu Greenplum Text Docs">
            <a:extLst>
              <a:ext uri="{FF2B5EF4-FFF2-40B4-BE49-F238E27FC236}">
                <a16:creationId xmlns:a16="http://schemas.microsoft.com/office/drawing/2014/main" id="{2CE7D902-B21A-4878-B963-499F8D3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132" y="1182327"/>
            <a:ext cx="3610478" cy="23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B0C661D-73C7-46E7-8D59-CAB9182AD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67765"/>
              </p:ext>
            </p:extLst>
          </p:nvPr>
        </p:nvGraphicFramePr>
        <p:xfrm>
          <a:off x="268147" y="613764"/>
          <a:ext cx="3507311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32">
                  <a:extLst>
                    <a:ext uri="{9D8B030D-6E8A-4147-A177-3AD203B41FA5}">
                      <a16:colId xmlns:a16="http://schemas.microsoft.com/office/drawing/2014/main" val="2259073400"/>
                    </a:ext>
                  </a:extLst>
                </a:gridCol>
                <a:gridCol w="1129496">
                  <a:extLst>
                    <a:ext uri="{9D8B030D-6E8A-4147-A177-3AD203B41FA5}">
                      <a16:colId xmlns:a16="http://schemas.microsoft.com/office/drawing/2014/main" val="918489255"/>
                    </a:ext>
                  </a:extLst>
                </a:gridCol>
                <a:gridCol w="1034669">
                  <a:extLst>
                    <a:ext uri="{9D8B030D-6E8A-4147-A177-3AD203B41FA5}">
                      <a16:colId xmlns:a16="http://schemas.microsoft.com/office/drawing/2014/main" val="602816699"/>
                    </a:ext>
                  </a:extLst>
                </a:gridCol>
                <a:gridCol w="824214">
                  <a:extLst>
                    <a:ext uri="{9D8B030D-6E8A-4147-A177-3AD203B41FA5}">
                      <a16:colId xmlns:a16="http://schemas.microsoft.com/office/drawing/2014/main" val="621914980"/>
                    </a:ext>
                  </a:extLst>
                </a:gridCol>
              </a:tblGrid>
              <a:tr h="216141">
                <a:tc>
                  <a:txBody>
                    <a:bodyPr/>
                    <a:lstStyle/>
                    <a:p>
                      <a:r>
                        <a:rPr lang="es-ES" dirty="0"/>
                        <a:t>Id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Title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Description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5170"/>
                  </a:ext>
                </a:extLst>
              </a:tr>
              <a:tr h="216141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52652"/>
                  </a:ext>
                </a:extLst>
              </a:tr>
              <a:tr h="216141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13806"/>
                  </a:ext>
                </a:extLst>
              </a:tr>
              <a:tr h="216141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17071"/>
                  </a:ext>
                </a:extLst>
              </a:tr>
              <a:tr h="216141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457"/>
                  </a:ext>
                </a:extLst>
              </a:tr>
            </a:tbl>
          </a:graphicData>
        </a:graphic>
      </p:graphicFrame>
      <p:pic>
        <p:nvPicPr>
          <p:cNvPr id="12292" name="Picture 4" descr="34 Bootstrap Search Box Examples To Easily Find A Needle In A Haystack">
            <a:extLst>
              <a:ext uri="{FF2B5EF4-FFF2-40B4-BE49-F238E27FC236}">
                <a16:creationId xmlns:a16="http://schemas.microsoft.com/office/drawing/2014/main" id="{31E5FF92-5708-428A-98F9-89864E13C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21707" r="8107" b="25707"/>
          <a:stretch/>
        </p:blipFill>
        <p:spPr bwMode="auto">
          <a:xfrm>
            <a:off x="201612" y="2698951"/>
            <a:ext cx="3669176" cy="185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428B953-DC48-43AC-9F7B-90286A3102F4}"/>
              </a:ext>
            </a:extLst>
          </p:cNvPr>
          <p:cNvCxnSpPr>
            <a:cxnSpLocks/>
          </p:cNvCxnSpPr>
          <p:nvPr/>
        </p:nvCxnSpPr>
        <p:spPr>
          <a:xfrm flipV="1">
            <a:off x="3478192" y="3626794"/>
            <a:ext cx="2889179" cy="511156"/>
          </a:xfrm>
          <a:prstGeom prst="curvedConnector3">
            <a:avLst>
              <a:gd name="adj1" fmla="val 99942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0">
            <a:extLst>
              <a:ext uri="{FF2B5EF4-FFF2-40B4-BE49-F238E27FC236}">
                <a16:creationId xmlns:a16="http://schemas.microsoft.com/office/drawing/2014/main" id="{0DCC4C37-CF56-45DF-BA04-583C6A157CDF}"/>
              </a:ext>
            </a:extLst>
          </p:cNvPr>
          <p:cNvCxnSpPr>
            <a:cxnSpLocks/>
            <a:endCxn id="12290" idx="0"/>
          </p:cNvCxnSpPr>
          <p:nvPr/>
        </p:nvCxnSpPr>
        <p:spPr>
          <a:xfrm>
            <a:off x="3870788" y="897622"/>
            <a:ext cx="2496583" cy="28470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B33039E-B4C9-4C44-B417-49392F23246E}"/>
              </a:ext>
            </a:extLst>
          </p:cNvPr>
          <p:cNvSpPr txBox="1"/>
          <p:nvPr/>
        </p:nvSpPr>
        <p:spPr>
          <a:xfrm>
            <a:off x="5858059" y="153797"/>
            <a:ext cx="306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Cuando se actualiza la tabla se debe reindexar la información en </a:t>
            </a:r>
            <a:r>
              <a:rPr lang="es-ES" sz="1400" dirty="0" err="1"/>
              <a:t>Solr</a:t>
            </a:r>
            <a:endParaRPr lang="es-PE" sz="14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05C43F0-A6E2-5AB6-A445-43DA0886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47" y="45496"/>
            <a:ext cx="8520600" cy="631521"/>
          </a:xfrm>
        </p:spPr>
        <p:txBody>
          <a:bodyPr/>
          <a:lstStyle/>
          <a:p>
            <a:r>
              <a:rPr lang="en-US" altLang="en-US" sz="3200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textos</a:t>
            </a:r>
            <a:r>
              <a:rPr lang="en-US" altLang="en-US" sz="3200" dirty="0">
                <a:ea typeface="ＭＳ Ｐゴシック" panose="020B0600070205080204" pitchFamily="34" charset="-128"/>
              </a:rPr>
              <a:t> con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Solr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2163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41B3ABE-8AFB-D77E-4414-39AAC571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Laboratorio</a:t>
            </a:r>
          </a:p>
        </p:txBody>
      </p:sp>
    </p:spTree>
    <p:extLst>
      <p:ext uri="{BB962C8B-B14F-4D97-AF65-F5344CB8AC3E}">
        <p14:creationId xmlns:p14="http://schemas.microsoft.com/office/powerpoint/2010/main" val="176692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PE" dirty="0" err="1"/>
              <a:t>Índice</a:t>
            </a:r>
            <a:r>
              <a:rPr lang="en-US" altLang="es-PE" dirty="0"/>
              <a:t> </a:t>
            </a:r>
            <a:r>
              <a:rPr lang="en-US" altLang="es-PE" dirty="0" err="1"/>
              <a:t>Invertido</a:t>
            </a:r>
            <a:r>
              <a:rPr lang="en-US" altLang="es-PE" dirty="0"/>
              <a:t> </a:t>
            </a:r>
            <a:r>
              <a:rPr lang="en-US" altLang="es-PE" dirty="0" err="1"/>
              <a:t>Escalable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3849900" cy="3719019"/>
          </a:xfrm>
        </p:spPr>
        <p:txBody>
          <a:bodyPr/>
          <a:lstStyle/>
          <a:p>
            <a:r>
              <a:rPr lang="es-PE" dirty="0"/>
              <a:t>Una vez analizados todos los documentos, el archivo invertido se ordena en función de los términos</a:t>
            </a:r>
            <a:r>
              <a:rPr lang="en-US" dirty="0">
                <a:sym typeface="Symbol"/>
              </a:rPr>
              <a:t>.</a:t>
            </a:r>
          </a:p>
        </p:txBody>
      </p:sp>
      <p:sp>
        <p:nvSpPr>
          <p:cNvPr id="12" name="Line 1026"/>
          <p:cNvSpPr>
            <a:spLocks noChangeShapeType="1"/>
          </p:cNvSpPr>
          <p:nvPr/>
        </p:nvSpPr>
        <p:spPr bwMode="auto">
          <a:xfrm>
            <a:off x="6405610" y="2517086"/>
            <a:ext cx="381000" cy="0"/>
          </a:xfrm>
          <a:prstGeom prst="line">
            <a:avLst/>
          </a:prstGeom>
          <a:noFill/>
          <a:ln w="76200">
            <a:solidFill>
              <a:srgbClr val="1007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212346"/>
              </p:ext>
            </p:extLst>
          </p:nvPr>
        </p:nvGraphicFramePr>
        <p:xfrm>
          <a:off x="4802217" y="502675"/>
          <a:ext cx="14509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0" imgH="0" progId="Excel.Sheet.8">
                  <p:embed/>
                </p:oleObj>
              </mc:Choice>
              <mc:Fallback>
                <p:oleObj name="Worksheet" r:id="rId2" imgW="0" imgH="0" progId="Excel.Sheet.8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217" y="502675"/>
                        <a:ext cx="14509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54356"/>
              </p:ext>
            </p:extLst>
          </p:nvPr>
        </p:nvGraphicFramePr>
        <p:xfrm>
          <a:off x="6993909" y="473889"/>
          <a:ext cx="1276350" cy="432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0" imgH="0" progId="Excel.Sheet.8">
                  <p:embed/>
                </p:oleObj>
              </mc:Choice>
              <mc:Fallback>
                <p:oleObj name="Worksheet" r:id="rId4" imgW="0" imgH="0" progId="Excel.Sheet.8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3909" y="473889"/>
                        <a:ext cx="1276350" cy="432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1031"/>
          <p:cNvSpPr>
            <a:spLocks noChangeArrowheads="1"/>
          </p:cNvSpPr>
          <p:nvPr/>
        </p:nvSpPr>
        <p:spPr bwMode="auto">
          <a:xfrm>
            <a:off x="563400" y="2666437"/>
            <a:ext cx="3153427" cy="965121"/>
          </a:xfrm>
          <a:prstGeom prst="upArrowCallout">
            <a:avLst>
              <a:gd name="adj1" fmla="val 92491"/>
              <a:gd name="adj2" fmla="val 92435"/>
              <a:gd name="adj3" fmla="val 16667"/>
              <a:gd name="adj4" fmla="val 66667"/>
            </a:avLst>
          </a:prstGeom>
          <a:solidFill>
            <a:srgbClr val="437085">
              <a:alpha val="50195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Centremenos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en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este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paso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 de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ＭＳ Ｐゴシック" panose="020B0600070205080204" pitchFamily="34" charset="-128"/>
                <a:cs typeface="+mn-cs"/>
              </a:rPr>
              <a:t>ordenación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en-US" altLang="en-US" b="0" dirty="0">
                <a:ea typeface="ＭＳ Ｐゴシック" panose="020B0600070205080204" pitchFamily="34" charset="-128"/>
              </a:rPr>
              <a:t>A Reuters RCV1 document</a:t>
            </a:r>
          </a:p>
        </p:txBody>
      </p:sp>
      <p:pic>
        <p:nvPicPr>
          <p:cNvPr id="225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6" y="850006"/>
            <a:ext cx="6853877" cy="348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1427" y="4651153"/>
            <a:ext cx="441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/>
              <a:t>Datos recogidos por un año entre 1995 y 1996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841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en-US" altLang="en-US" b="0" dirty="0">
                <a:ea typeface="ＭＳ Ｐゴシック" panose="020B0600070205080204" pitchFamily="34" charset="-128"/>
              </a:rPr>
              <a:t>Reuters RCV1 statistics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50005"/>
            <a:ext cx="7402745" cy="403108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375"/>
              </a:spcBef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statistical  					value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documents		 			800,000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avg. # tokens per doc 			200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terms (= word types)	 			400,000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avg. # bytes per token 			6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sz="1500" dirty="0">
                <a:ea typeface="ＭＳ Ｐゴシック" panose="020B0600070205080204" pitchFamily="34" charset="-128"/>
              </a:rPr>
              <a:t>(incl. </a:t>
            </a:r>
            <a:r>
              <a:rPr lang="en-US" altLang="en-US" sz="1500" dirty="0" err="1">
                <a:ea typeface="ＭＳ Ｐゴシック" panose="020B0600070205080204" pitchFamily="34" charset="-128"/>
              </a:rPr>
              <a:t>punct</a:t>
            </a:r>
            <a:r>
              <a:rPr lang="en-US" altLang="en-US" sz="1500" dirty="0">
                <a:ea typeface="ＭＳ Ｐゴシック" panose="020B0600070205080204" pitchFamily="34" charset="-128"/>
              </a:rPr>
              <a:t>.)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avg. # bytes per token			4.5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(without </a:t>
            </a:r>
            <a:r>
              <a:rPr lang="en-US" altLang="en-US" dirty="0" err="1">
                <a:ea typeface="ＭＳ Ｐゴシック" panose="020B0600070205080204" pitchFamily="34" charset="-128"/>
              </a:rPr>
              <a:t>punct</a:t>
            </a:r>
            <a:r>
              <a:rPr lang="en-US" altLang="en-US" dirty="0">
                <a:ea typeface="ＭＳ Ｐゴシック" panose="020B0600070205080204" pitchFamily="34" charset="-128"/>
              </a:rPr>
              <a:t>.)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avg. # bytes per term			7.5</a:t>
            </a:r>
          </a:p>
          <a:p>
            <a:pPr marL="0" indent="0">
              <a:spcBef>
                <a:spcPts val="375"/>
              </a:spcBef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non-positional postings			100,000,000</a:t>
            </a: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</p:spTree>
    <p:extLst>
      <p:ext uri="{BB962C8B-B14F-4D97-AF65-F5344CB8AC3E}">
        <p14:creationId xmlns:p14="http://schemas.microsoft.com/office/powerpoint/2010/main" val="226349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4578" name="Rectangle 1027"/>
          <p:cNvSpPr>
            <a:spLocks noGrp="1"/>
          </p:cNvSpPr>
          <p:nvPr>
            <p:ph type="body" idx="1"/>
          </p:nvPr>
        </p:nvSpPr>
        <p:spPr>
          <a:xfrm>
            <a:off x="311700" y="850006"/>
            <a:ext cx="7679641" cy="413536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Sort-based index construction: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>
                <a:ea typeface="ＭＳ Ｐゴシック" panose="020B0600070205080204" pitchFamily="34" charset="-128"/>
              </a:rPr>
              <a:t>A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medida</a:t>
            </a:r>
            <a:r>
              <a:rPr lang="en-US" altLang="en-US" sz="1600" dirty="0">
                <a:ea typeface="ＭＳ Ｐゴシック" panose="020B0600070205080204" pitchFamily="34" charset="-128"/>
              </a:rPr>
              <a:t> que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vamos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contruyendo</a:t>
            </a:r>
            <a:r>
              <a:rPr lang="en-US" altLang="en-US" sz="1600" dirty="0">
                <a:ea typeface="ＭＳ Ｐゴシック" panose="020B0600070205080204" pitchFamily="34" charset="-128"/>
              </a:rPr>
              <a:t> el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índice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análizamos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los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documentos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uno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por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uno</a:t>
            </a:r>
            <a:r>
              <a:rPr lang="en-US" altLang="en-US" sz="1600" dirty="0">
                <a:ea typeface="ＭＳ Ｐゴシック" panose="020B0600070205080204" pitchFamily="34" charset="-128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>
                <a:ea typeface="ＭＳ Ｐゴシック" panose="020B0600070205080204" pitchFamily="34" charset="-128"/>
              </a:rPr>
              <a:t>Las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publicaciones</a:t>
            </a:r>
            <a:r>
              <a:rPr lang="en-US" altLang="en-US" sz="1600" dirty="0">
                <a:ea typeface="ＭＳ Ｐゴシック" panose="020B0600070205080204" pitchFamily="34" charset="-128"/>
              </a:rPr>
              <a:t> finales de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cualquier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s-MX" altLang="en-US" sz="1600" dirty="0">
                <a:ea typeface="ＭＳ Ｐゴシック" panose="020B0600070205080204" pitchFamily="34" charset="-128"/>
              </a:rPr>
              <a:t>término se completan al final.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>
                <a:ea typeface="ＭＳ Ｐゴシック" panose="020B0600070205080204" pitchFamily="34" charset="-128"/>
              </a:rPr>
              <a:t>Con 8 bytes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por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i="1" dirty="0">
                <a:ea typeface="ＭＳ Ｐゴシック" panose="020B0600070205080204" pitchFamily="34" charset="-128"/>
              </a:rPr>
              <a:t>(</a:t>
            </a:r>
            <a:r>
              <a:rPr lang="en-US" altLang="en-US" sz="1600" i="1" dirty="0" err="1">
                <a:ea typeface="ＭＳ Ｐゴシック" panose="020B0600070205080204" pitchFamily="34" charset="-128"/>
              </a:rPr>
              <a:t>termID</a:t>
            </a:r>
            <a:r>
              <a:rPr lang="en-US" altLang="en-US" sz="1600" i="1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i="1" dirty="0" err="1">
                <a:ea typeface="ＭＳ Ｐゴシック" panose="020B0600070205080204" pitchFamily="34" charset="-128"/>
              </a:rPr>
              <a:t>docID</a:t>
            </a:r>
            <a:r>
              <a:rPr lang="en-US" altLang="en-US" sz="1600" i="1" dirty="0">
                <a:ea typeface="ＭＳ Ｐゴシック" panose="020B0600070205080204" pitchFamily="34" charset="-128"/>
              </a:rPr>
              <a:t>)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demana</a:t>
            </a:r>
            <a:r>
              <a:rPr lang="en-US" altLang="en-US" sz="1600" dirty="0">
                <a:ea typeface="ＭＳ Ｐゴシック" panose="020B0600070205080204" pitchFamily="34" charset="-128"/>
              </a:rPr>
              <a:t> de mucho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espacio</a:t>
            </a:r>
            <a:r>
              <a:rPr lang="en-US" altLang="en-US" sz="1600" dirty="0">
                <a:ea typeface="ＭＳ Ｐゴシック" panose="020B0600070205080204" pitchFamily="34" charset="-128"/>
              </a:rPr>
              <a:t> para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grandes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colecciones</a:t>
            </a:r>
            <a:r>
              <a:rPr lang="en-US" altLang="en-US" sz="16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>
                <a:ea typeface="ＭＳ Ｐゴシック" panose="020B0600070205080204" pitchFamily="34" charset="-128"/>
              </a:rPr>
              <a:t>Para el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caso</a:t>
            </a:r>
            <a:r>
              <a:rPr lang="en-US" altLang="en-US" sz="1600" dirty="0">
                <a:ea typeface="ＭＳ Ｐゴシック" panose="020B0600070205080204" pitchFamily="34" charset="-128"/>
              </a:rPr>
              <a:t> de RCV1  T = 100 000 000.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s-MX" altLang="en-US" sz="1600" dirty="0">
                <a:ea typeface="ＭＳ Ｐゴシック" panose="020B0600070205080204" pitchFamily="34" charset="-128"/>
              </a:rPr>
              <a:t>Entonces ... es probable que esto lo podamos hacer en memoria, pero las colecciones típicas son mucho más grandes. Por ejemplo, el New York Times proporciona un índice de &gt; 150 años de noticias.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en-US" sz="1600" dirty="0" err="1">
                <a:ea typeface="ＭＳ Ｐゴシック" panose="020B0600070205080204" pitchFamily="34" charset="-128"/>
              </a:rPr>
              <a:t>Por</a:t>
            </a:r>
            <a:r>
              <a:rPr lang="en-US" altLang="en-US" sz="1600" dirty="0">
                <a:ea typeface="ＭＳ Ｐゴシック" panose="020B0600070205080204" pitchFamily="34" charset="-128"/>
              </a:rPr>
              <a:t> lo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tanto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necesitamos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almacenar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los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resultados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intermedio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en</a:t>
            </a:r>
            <a:r>
              <a:rPr lang="en-US" altLang="en-US" sz="1600" dirty="0">
                <a:ea typeface="ＭＳ Ｐゴシック" panose="020B0600070205080204" pitchFamily="34" charset="-128"/>
              </a:rPr>
              <a:t> disco.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</p:spTree>
    <p:extLst>
      <p:ext uri="{BB962C8B-B14F-4D97-AF65-F5344CB8AC3E}">
        <p14:creationId xmlns:p14="http://schemas.microsoft.com/office/powerpoint/2010/main" val="40834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B4461AB3-AA2E-734A-895A-16C1C3106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0005"/>
            <a:ext cx="7683008" cy="4135365"/>
          </a:xfrm>
        </p:spPr>
        <p:txBody>
          <a:bodyPr/>
          <a:lstStyle/>
          <a:p>
            <a:pPr>
              <a:defRPr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Scaling index construction</a:t>
            </a:r>
          </a:p>
          <a:p>
            <a:pPr lvl="1">
              <a:defRPr/>
            </a:pPr>
            <a:r>
              <a:rPr lang="en-US" altLang="en-US" sz="1600" dirty="0" err="1">
                <a:ea typeface="ＭＳ Ｐゴシック" panose="020B0600070205080204" pitchFamily="34" charset="-128"/>
              </a:rPr>
              <a:t>Constuir</a:t>
            </a:r>
            <a:r>
              <a:rPr lang="en-US" altLang="en-US" sz="1600" dirty="0">
                <a:ea typeface="ＭＳ Ｐゴシック" panose="020B0600070205080204" pitchFamily="34" charset="-128"/>
              </a:rPr>
              <a:t> un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índice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en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memoria</a:t>
            </a:r>
            <a:r>
              <a:rPr lang="en-US" altLang="en-US" sz="1600" dirty="0">
                <a:ea typeface="ＭＳ Ｐゴシック" panose="020B0600070205080204" pitchFamily="34" charset="-128"/>
              </a:rPr>
              <a:t> principal no es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escalable</a:t>
            </a:r>
            <a:r>
              <a:rPr lang="en-US" altLang="en-US" sz="1600" dirty="0">
                <a:ea typeface="ＭＳ Ｐゴシック" panose="020B0600070205080204" pitchFamily="34" charset="-128"/>
              </a:rPr>
              <a:t>.</a:t>
            </a:r>
          </a:p>
          <a:p>
            <a:pPr lvl="2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No puede guardarse toda la colección en la memoria =&gt; ordenar y luego volver a escribir.  </a:t>
            </a:r>
          </a:p>
          <a:p>
            <a:pPr lvl="1">
              <a:defRPr/>
            </a:pPr>
            <a:r>
              <a:rPr lang="en-US" altLang="en-US" sz="1600" dirty="0">
                <a:ea typeface="ＭＳ Ｐゴシック" panose="020B0600070205080204" pitchFamily="34" charset="-128"/>
              </a:rPr>
              <a:t>¿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Cómo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puedo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escribir</a:t>
            </a:r>
            <a:r>
              <a:rPr lang="en-US" altLang="en-US" sz="1600" dirty="0">
                <a:ea typeface="ＭＳ Ｐゴシック" panose="020B0600070205080204" pitchFamily="34" charset="-128"/>
              </a:rPr>
              <a:t> un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índice</a:t>
            </a:r>
            <a:r>
              <a:rPr lang="en-US" altLang="en-US" sz="1600" dirty="0">
                <a:ea typeface="ＭＳ Ｐゴシック" panose="020B0600070205080204" pitchFamily="34" charset="-128"/>
              </a:rPr>
              <a:t> para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colecciones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muy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grandes</a:t>
            </a:r>
            <a:r>
              <a:rPr lang="en-US" altLang="en-US" sz="1600" dirty="0">
                <a:ea typeface="ＭＳ Ｐゴシック" panose="020B0600070205080204" pitchFamily="34" charset="-128"/>
              </a:rPr>
              <a:t>?</a:t>
            </a:r>
          </a:p>
          <a:p>
            <a:pPr lvl="1">
              <a:defRPr/>
            </a:pPr>
            <a:r>
              <a:rPr lang="en-US" altLang="en-US" sz="1600" dirty="0" err="1">
                <a:ea typeface="ＭＳ Ｐゴシック" panose="020B0600070205080204" pitchFamily="34" charset="-128"/>
              </a:rPr>
              <a:t>Tomando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en</a:t>
            </a:r>
            <a:r>
              <a:rPr lang="en-US" altLang="en-US" sz="1600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cuenta</a:t>
            </a:r>
            <a:r>
              <a:rPr lang="en-US" altLang="en-US" sz="1600" dirty="0">
                <a:ea typeface="ＭＳ Ｐゴシック" panose="020B0600070205080204" pitchFamily="34" charset="-128"/>
              </a:rPr>
              <a:t> las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restricciones</a:t>
            </a:r>
            <a:r>
              <a:rPr lang="en-US" altLang="en-US" sz="1600" dirty="0">
                <a:ea typeface="ＭＳ Ｐゴシック" panose="020B0600070205080204" pitchFamily="34" charset="-128"/>
              </a:rPr>
              <a:t> del hardware. . .</a:t>
            </a:r>
          </a:p>
          <a:p>
            <a:pPr lvl="2">
              <a:defRPr/>
            </a:pPr>
            <a:r>
              <a:rPr lang="en-US" altLang="en-US" sz="1600" dirty="0" err="1">
                <a:ea typeface="ＭＳ Ｐゴシック" panose="020B0600070205080204" pitchFamily="34" charset="-128"/>
              </a:rPr>
              <a:t>Memoria</a:t>
            </a:r>
            <a:r>
              <a:rPr lang="en-US" altLang="en-US" sz="1600" dirty="0">
                <a:ea typeface="ＭＳ Ｐゴシック" panose="020B0600070205080204" pitchFamily="34" charset="-128"/>
              </a:rPr>
              <a:t>, disco,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velocidad</a:t>
            </a:r>
            <a:r>
              <a:rPr lang="en-US" altLang="en-US" sz="1600" dirty="0">
                <a:ea typeface="ＭＳ Ｐゴシック" panose="020B0600070205080204" pitchFamily="34" charset="-128"/>
              </a:rPr>
              <a:t>, etc.</a:t>
            </a:r>
          </a:p>
          <a:p>
            <a:pPr lvl="1">
              <a:defRPr/>
            </a:pPr>
            <a:r>
              <a:rPr lang="es-MX" altLang="en-US" sz="1600" dirty="0">
                <a:ea typeface="ＭＳ Ｐゴシック" panose="020B0600070205080204" pitchFamily="34" charset="-128"/>
              </a:rPr>
              <a:t>Transferir datos por bloques del disco a la memoria es más rápido que transferir muchos fragmentos pequeños.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</p:spTree>
    <p:extLst>
      <p:ext uri="{BB962C8B-B14F-4D97-AF65-F5344CB8AC3E}">
        <p14:creationId xmlns:p14="http://schemas.microsoft.com/office/powerpoint/2010/main" val="416041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0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Optimización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Indexación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b="0" dirty="0">
                <a:ea typeface="ＭＳ Ｐゴシック" panose="020B0600070205080204" pitchFamily="34" charset="-128"/>
              </a:rPr>
              <a:t>Blocked Sort-Based Indexing (BSBI)</a:t>
            </a:r>
          </a:p>
        </p:txBody>
      </p:sp>
      <p:sp>
        <p:nvSpPr>
          <p:cNvPr id="31746" name="Rectangle 1027"/>
          <p:cNvSpPr>
            <a:spLocks noGrp="1"/>
          </p:cNvSpPr>
          <p:nvPr>
            <p:ph type="body" idx="1"/>
          </p:nvPr>
        </p:nvSpPr>
        <p:spPr>
          <a:xfrm>
            <a:off x="311700" y="1121640"/>
            <a:ext cx="7795551" cy="364998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8 bytes </a:t>
            </a:r>
            <a:r>
              <a:rPr lang="en-US" altLang="en-US" dirty="0" err="1">
                <a:ea typeface="ＭＳ Ｐゴシック" panose="020B0600070205080204" pitchFamily="34" charset="-128"/>
              </a:rPr>
              <a:t>cada</a:t>
            </a:r>
            <a:r>
              <a:rPr lang="en-US" altLang="en-US" dirty="0">
                <a:ea typeface="ＭＳ Ｐゴシック" panose="020B0600070205080204" pitchFamily="34" charset="-128"/>
              </a:rPr>
              <a:t> entrada </a:t>
            </a:r>
            <a:r>
              <a:rPr lang="en-US" altLang="en-US" i="1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termID</a:t>
            </a:r>
            <a:r>
              <a:rPr lang="en-US" altLang="en-US" i="1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docID</a:t>
            </a:r>
            <a:r>
              <a:rPr lang="en-US" altLang="en-US" i="1" dirty="0">
                <a:ea typeface="ＭＳ Ｐゴシック" panose="020B0600070205080204" pitchFamily="34" charset="-128"/>
              </a:rPr>
              <a:t>)</a:t>
            </a:r>
          </a:p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Estos</a:t>
            </a:r>
            <a:r>
              <a:rPr lang="en-US" altLang="en-US" dirty="0">
                <a:ea typeface="ＭＳ Ｐゴシック" panose="020B0600070205080204" pitchFamily="34" charset="-128"/>
              </a:rPr>
              <a:t> se </a:t>
            </a:r>
            <a:r>
              <a:rPr lang="en-US" altLang="en-US" dirty="0" err="1">
                <a:ea typeface="ＭＳ Ｐゴシック" panose="020B0600070205080204" pitchFamily="34" charset="-128"/>
              </a:rPr>
              <a:t>generan</a:t>
            </a:r>
            <a:r>
              <a:rPr lang="en-US" altLang="en-US" dirty="0">
                <a:ea typeface="ＭＳ Ｐゴシック" panose="020B0600070205080204" pitchFamily="34" charset="-128"/>
              </a:rPr>
              <a:t> a </a:t>
            </a:r>
            <a:r>
              <a:rPr lang="en-US" altLang="en-US" dirty="0" err="1">
                <a:ea typeface="ＭＳ Ｐゴシック" panose="020B0600070205080204" pitchFamily="34" charset="-128"/>
              </a:rPr>
              <a:t>medida</a:t>
            </a:r>
            <a:r>
              <a:rPr lang="en-US" altLang="en-US" dirty="0">
                <a:ea typeface="ＭＳ Ｐゴシック" panose="020B0600070205080204" pitchFamily="34" charset="-128"/>
              </a:rPr>
              <a:t> que </a:t>
            </a:r>
            <a:r>
              <a:rPr lang="en-US" altLang="en-US" dirty="0" err="1">
                <a:ea typeface="ＭＳ Ｐゴシック" panose="020B0600070205080204" pitchFamily="34" charset="-128"/>
              </a:rPr>
              <a:t>analizamos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cada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documento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Luego</a:t>
            </a:r>
            <a:r>
              <a:rPr lang="en-US" altLang="en-US" dirty="0">
                <a:ea typeface="ＭＳ Ｐゴシック" panose="020B0600070205080204" pitchFamily="34" charset="-128"/>
              </a:rPr>
              <a:t> se debe </a:t>
            </a:r>
            <a:r>
              <a:rPr lang="en-US" altLang="en-US" dirty="0" err="1">
                <a:ea typeface="ＭＳ Ｐゴシック" panose="020B0600070205080204" pitchFamily="34" charset="-128"/>
              </a:rPr>
              <a:t>ordenar</a:t>
            </a:r>
            <a:r>
              <a:rPr lang="en-US" altLang="en-US" dirty="0">
                <a:ea typeface="ＭＳ Ｐゴシック" panose="020B0600070205080204" pitchFamily="34" charset="-128"/>
              </a:rPr>
              <a:t> las entradas </a:t>
            </a:r>
            <a:r>
              <a:rPr lang="en-US" altLang="en-US" dirty="0" err="1">
                <a:ea typeface="ＭＳ Ｐゴシック" panose="020B0600070205080204" pitchFamily="34" charset="-128"/>
              </a:rPr>
              <a:t>mediante</a:t>
            </a:r>
            <a:r>
              <a:rPr lang="en-US" altLang="en-US" dirty="0">
                <a:ea typeface="ＭＳ Ｐゴシック" panose="020B0600070205080204" pitchFamily="34" charset="-128"/>
              </a:rPr>
              <a:t> el </a:t>
            </a:r>
            <a:r>
              <a:rPr lang="en-US" altLang="en-US" dirty="0" err="1">
                <a:ea typeface="ＭＳ Ｐゴシック" panose="020B0600070205080204" pitchFamily="34" charset="-128"/>
              </a:rPr>
              <a:t>termID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Ejemplo</a:t>
            </a:r>
            <a:r>
              <a:rPr lang="en-US" altLang="en-US" dirty="0">
                <a:ea typeface="ＭＳ Ｐゴシック" panose="020B0600070205080204" pitchFamily="34" charset="-128"/>
              </a:rPr>
              <a:t> 100 entradas.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Si </a:t>
            </a:r>
            <a:r>
              <a:rPr lang="en-US" altLang="en-US" dirty="0" err="1">
                <a:ea typeface="ＭＳ Ｐゴシック" panose="020B0600070205080204" pitchFamily="34" charset="-128"/>
              </a:rPr>
              <a:t>definimos</a:t>
            </a:r>
            <a:r>
              <a:rPr lang="en-US" altLang="en-US" dirty="0">
                <a:ea typeface="ＭＳ Ｐゴシック" panose="020B0600070205080204" pitchFamily="34" charset="-128"/>
              </a:rPr>
              <a:t> un </a:t>
            </a:r>
            <a:r>
              <a:rPr lang="en-US" altLang="en-US" dirty="0" err="1">
                <a:ea typeface="ＭＳ Ｐゴシック" panose="020B0600070205080204" pitchFamily="34" charset="-128"/>
              </a:rPr>
              <a:t>bloque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equivalente</a:t>
            </a:r>
            <a:r>
              <a:rPr lang="en-US" altLang="en-US" dirty="0">
                <a:ea typeface="ＭＳ Ｐゴシック" panose="020B0600070205080204" pitchFamily="34" charset="-128"/>
              </a:rPr>
              <a:t> a 10 entradas.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ea typeface="ＭＳ Ｐゴシック" panose="020B0600070205080204" pitchFamily="34" charset="-128"/>
              </a:rPr>
              <a:t>Se require 10 </a:t>
            </a:r>
            <a:r>
              <a:rPr lang="en-US" altLang="en-US" dirty="0" err="1">
                <a:ea typeface="ＭＳ Ｐゴシック" panose="020B0600070205080204" pitchFamily="34" charset="-128"/>
              </a:rPr>
              <a:t>bloques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Idea </a:t>
            </a:r>
            <a:r>
              <a:rPr lang="en-US" altLang="en-US" dirty="0" err="1">
                <a:ea typeface="ＭＳ Ｐゴシック" panose="020B0600070205080204" pitchFamily="34" charset="-128"/>
              </a:rPr>
              <a:t>básica</a:t>
            </a:r>
            <a:r>
              <a:rPr lang="en-US" altLang="en-US" dirty="0">
                <a:ea typeface="ＭＳ Ｐゴシック" panose="020B0600070205080204" pitchFamily="34" charset="-128"/>
              </a:rPr>
              <a:t> del </a:t>
            </a:r>
            <a:r>
              <a:rPr lang="en-US" altLang="en-US" dirty="0" err="1">
                <a:ea typeface="ＭＳ Ｐゴシック" panose="020B0600070205080204" pitchFamily="34" charset="-128"/>
              </a:rPr>
              <a:t>algoritmo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s-MX" altLang="en-US" dirty="0">
                <a:ea typeface="ＭＳ Ｐゴシック" panose="020B0600070205080204" pitchFamily="34" charset="-128"/>
              </a:rPr>
              <a:t>Acumular publicaciones para cada bloque, ordenar, y escribir en el disco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Luego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mezclar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los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bloques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en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una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estructura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grande</a:t>
            </a:r>
            <a:r>
              <a:rPr lang="en-US" altLang="en-US" dirty="0">
                <a:ea typeface="ＭＳ Ｐゴシック" panose="020B0600070205080204" pitchFamily="34" charset="-128"/>
              </a:rPr>
              <a:t> y </a:t>
            </a:r>
            <a:r>
              <a:rPr lang="en-US" altLang="en-US" dirty="0" err="1">
                <a:ea typeface="ＭＳ Ｐゴシック" panose="020B0600070205080204" pitchFamily="34" charset="-128"/>
              </a:rPr>
              <a:t>ordenada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</p:txBody>
      </p:sp>
      <p:sp>
        <p:nvSpPr>
          <p:cNvPr id="3175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43708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357E6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18BA3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F6E7E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333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rgbClr val="FBFCFF"/>
                </a:solidFill>
                <a:latin typeface="Lucida Sans" panose="020B0602030504020204" pitchFamily="34" charset="0"/>
              </a:rPr>
              <a:t>Sec. 4.2</a:t>
            </a:r>
          </a:p>
        </p:txBody>
      </p:sp>
    </p:spTree>
    <p:extLst>
      <p:ext uri="{BB962C8B-B14F-4D97-AF65-F5344CB8AC3E}">
        <p14:creationId xmlns:p14="http://schemas.microsoft.com/office/powerpoint/2010/main" val="266946516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Recuperacion Informacion</Template>
  <TotalTime>7205</TotalTime>
  <Words>1852</Words>
  <Application>Microsoft Office PowerPoint</Application>
  <PresentationFormat>Presentación en pantalla (16:9)</PresentationFormat>
  <Paragraphs>455</Paragraphs>
  <Slides>32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Calibri</vt:lpstr>
      <vt:lpstr>Consolas</vt:lpstr>
      <vt:lpstr>Calibri Light</vt:lpstr>
      <vt:lpstr>Arial</vt:lpstr>
      <vt:lpstr>Times New Roman</vt:lpstr>
      <vt:lpstr>Lucida Sans</vt:lpstr>
      <vt:lpstr>Plantilla</vt:lpstr>
      <vt:lpstr>Worksheet</vt:lpstr>
      <vt:lpstr>Recuperación de la Información Text Document Retrieval</vt:lpstr>
      <vt:lpstr>Optimización de Indexación</vt:lpstr>
      <vt:lpstr>Optimización de Indexación</vt:lpstr>
      <vt:lpstr>Índice Invertido Escalable</vt:lpstr>
      <vt:lpstr>Optimización de Indexación: A Reuters RCV1 document</vt:lpstr>
      <vt:lpstr>Optimización de Indexación: Reuters RCV1 statistics</vt:lpstr>
      <vt:lpstr>Optimización de Indexación</vt:lpstr>
      <vt:lpstr>Optimización de Indexación</vt:lpstr>
      <vt:lpstr>Optimización de Indexación:    Blocked Sort-Based Indexing (BSBI)</vt:lpstr>
      <vt:lpstr>Presentación de PowerPoint</vt:lpstr>
      <vt:lpstr>Optimización de Indexación:    Blocked sort-based Indexing (BSBI)</vt:lpstr>
      <vt:lpstr>Presentación de PowerPoint</vt:lpstr>
      <vt:lpstr>Optimización de Indexación:    Blocked sort-based Indexing (BSBI)</vt:lpstr>
      <vt:lpstr>Optimización de Indexación:    Blocked sort-based Indexing (BSBI)</vt:lpstr>
      <vt:lpstr>Presentación de PowerPoint</vt:lpstr>
      <vt:lpstr>Presentación de PowerPoint</vt:lpstr>
      <vt:lpstr>Presentación de PowerPoint</vt:lpstr>
      <vt:lpstr>Presentación de PowerPoint</vt:lpstr>
      <vt:lpstr>Optimización de Indexación:    Blocked sort-based Indexing (BSBI)</vt:lpstr>
      <vt:lpstr>Optimización de Indexación:    Blocked sort-based Indexing (BSBI)</vt:lpstr>
      <vt:lpstr>Presentación de PowerPoint</vt:lpstr>
      <vt:lpstr>Presentación de PowerPoint</vt:lpstr>
      <vt:lpstr>Optimización de Indexación:    Blocked sort-based Indexing (BSBI)</vt:lpstr>
      <vt:lpstr>Optimización de Indexación:     Single-pass in-memory indexing (SPIMI)</vt:lpstr>
      <vt:lpstr>Optimización de Indexación:     Single-pass in-memory indexing (SPIMI) </vt:lpstr>
      <vt:lpstr>Optimización de Indexación:     Single-pass in-memory indexing (SPIMI) </vt:lpstr>
      <vt:lpstr>Presentación de PowerPoint</vt:lpstr>
      <vt:lpstr>Optimización de Indexación:</vt:lpstr>
      <vt:lpstr>Indexing for Full-text Search in PostgreSQL</vt:lpstr>
      <vt:lpstr>Generalized Inverted Index  (GIN)</vt:lpstr>
      <vt:lpstr>Indexación de textos con Solr</vt:lpstr>
      <vt:lpstr>Laboratorio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Organization</dc:title>
  <cp:lastModifiedBy>heider sanchez</cp:lastModifiedBy>
  <cp:revision>406</cp:revision>
  <dcterms:modified xsi:type="dcterms:W3CDTF">2022-10-04T12:04:26Z</dcterms:modified>
</cp:coreProperties>
</file>